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66" r:id="rId2"/>
    <p:sldId id="256" r:id="rId3"/>
    <p:sldId id="257" r:id="rId4"/>
    <p:sldId id="258" r:id="rId5"/>
    <p:sldId id="259" r:id="rId6"/>
    <p:sldId id="273" r:id="rId7"/>
    <p:sldId id="274" r:id="rId8"/>
    <p:sldId id="275" r:id="rId9"/>
    <p:sldId id="277" r:id="rId10"/>
    <p:sldId id="278" r:id="rId11"/>
    <p:sldId id="279" r:id="rId12"/>
    <p:sldId id="283" r:id="rId13"/>
    <p:sldId id="280" r:id="rId14"/>
    <p:sldId id="281" r:id="rId15"/>
    <p:sldId id="284" r:id="rId16"/>
    <p:sldId id="285" r:id="rId17"/>
    <p:sldId id="262" r:id="rId18"/>
    <p:sldId id="269"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59">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74" d="100"/>
          <a:sy n="74" d="100"/>
        </p:scale>
        <p:origin x="576" y="72"/>
      </p:cViewPr>
      <p:guideLst>
        <p:guide pos="3859"/>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ownloads\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[Book1.xlsx]Sheet1!$C$3:$C$5</c:f>
              <c:strCache>
                <c:ptCount val="3"/>
                <c:pt idx="0">
                  <c:v>SMPN 5 Jayapura</c:v>
                </c:pt>
                <c:pt idx="1">
                  <c:v>SMA Pembangunan V Yappis</c:v>
                </c:pt>
                <c:pt idx="2">
                  <c:v>Universitas Cendrawasih</c:v>
                </c:pt>
              </c:strCache>
            </c:strRef>
          </c:cat>
          <c:val>
            <c:numRef>
              <c:f>[Book1.xlsx]Sheet1!$D$3:$D$5</c:f>
              <c:numCache>
                <c:formatCode>General</c:formatCode>
                <c:ptCount val="3"/>
                <c:pt idx="0">
                  <c:v>78</c:v>
                </c:pt>
                <c:pt idx="1">
                  <c:v>40</c:v>
                </c:pt>
                <c:pt idx="2">
                  <c:v>74</c:v>
                </c:pt>
              </c:numCache>
            </c:numRef>
          </c:val>
        </c:ser>
        <c:dLbls>
          <c:showLegendKey val="0"/>
          <c:showVal val="0"/>
          <c:showCatName val="0"/>
          <c:showSerName val="0"/>
          <c:showPercent val="0"/>
          <c:showBubbleSize val="0"/>
        </c:dLbls>
        <c:gapWidth val="150"/>
        <c:axId val="193926056"/>
        <c:axId val="193929584"/>
      </c:barChart>
      <c:catAx>
        <c:axId val="193926056"/>
        <c:scaling>
          <c:orientation val="minMax"/>
        </c:scaling>
        <c:delete val="0"/>
        <c:axPos val="l"/>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ID"/>
                  <a:t>Instansi Pendidikan</a:t>
                </a:r>
              </a:p>
            </c:rich>
          </c:tx>
          <c:layout/>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3929584"/>
        <c:crosses val="autoZero"/>
        <c:auto val="1"/>
        <c:lblAlgn val="ctr"/>
        <c:lblOffset val="100"/>
        <c:noMultiLvlLbl val="0"/>
      </c:catAx>
      <c:valAx>
        <c:axId val="193929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ID"/>
                  <a:t>Persentase Kehadiran Peserta Didik</a:t>
                </a:r>
                <a:r>
                  <a:rPr lang="en-ID" baseline="0"/>
                  <a:t> pada Pembelajaran Fisika Daring</a:t>
                </a:r>
                <a:endParaRPr lang="en-ID"/>
              </a:p>
            </c:rich>
          </c:tx>
          <c:layout>
            <c:manualLayout>
              <c:xMode val="edge"/>
              <c:yMode val="edge"/>
              <c:x val="0.33385177559518803"/>
              <c:y val="0.89821741032370905"/>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392605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2">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8712F18-08FF-42DA-A3D4-96AD1A38D888}" type="doc">
      <dgm:prSet loTypeId="urn:microsoft.com/office/officeart/2005/8/layout/equation1" loCatId="relationship" qsTypeId="urn:microsoft.com/office/officeart/2005/8/quickstyle/simple1#1" qsCatId="simple" csTypeId="urn:microsoft.com/office/officeart/2005/8/colors/accent2_1#1" csCatId="accent2" phldr="1"/>
      <dgm:spPr/>
    </dgm:pt>
    <dgm:pt modelId="{4C4C890F-003F-4819-B712-754CB20BFAEA}">
      <dgm:prSet phldrT="[Text]"/>
      <dgm:spPr/>
      <dgm:t>
        <a:bodyPr/>
        <a:lstStyle/>
        <a:p>
          <a:r>
            <a:rPr lang="en-ID" dirty="0" err="1">
              <a:latin typeface="+mn-lt"/>
              <a:cs typeface="Times New Roman" panose="02020603050405020304" pitchFamily="18" charset="0"/>
            </a:rPr>
            <a:t>Pembelajaran</a:t>
          </a:r>
          <a:r>
            <a:rPr lang="en-ID" dirty="0">
              <a:latin typeface="+mn-lt"/>
              <a:cs typeface="Times New Roman" panose="02020603050405020304" pitchFamily="18" charset="0"/>
            </a:rPr>
            <a:t> </a:t>
          </a:r>
          <a:r>
            <a:rPr lang="en-ID" dirty="0" err="1">
              <a:latin typeface="+mn-lt"/>
              <a:cs typeface="Times New Roman" panose="02020603050405020304" pitchFamily="18" charset="0"/>
            </a:rPr>
            <a:t>Fisika</a:t>
          </a:r>
          <a:r>
            <a:rPr lang="en-ID" dirty="0">
              <a:latin typeface="+mn-lt"/>
              <a:cs typeface="Times New Roman" panose="02020603050405020304" pitchFamily="18" charset="0"/>
            </a:rPr>
            <a:t> Daring</a:t>
          </a:r>
        </a:p>
        <a:p>
          <a:r>
            <a:rPr lang="en-ID" dirty="0">
              <a:latin typeface="+mn-lt"/>
              <a:cs typeface="Times New Roman" panose="02020603050405020304" pitchFamily="18" charset="0"/>
            </a:rPr>
            <a:t>75%</a:t>
          </a:r>
        </a:p>
      </dgm:t>
    </dgm:pt>
    <dgm:pt modelId="{919EC69C-3728-43B2-995B-77A3927415FC}" type="parTrans" cxnId="{253CBA54-C34D-417A-8CE5-1576E45BE8F9}">
      <dgm:prSet/>
      <dgm:spPr/>
      <dgm:t>
        <a:bodyPr/>
        <a:lstStyle/>
        <a:p>
          <a:endParaRPr lang="en-ID">
            <a:latin typeface="Times New Roman" panose="02020603050405020304" pitchFamily="18" charset="0"/>
            <a:cs typeface="Times New Roman" panose="02020603050405020304" pitchFamily="18" charset="0"/>
          </a:endParaRPr>
        </a:p>
      </dgm:t>
    </dgm:pt>
    <dgm:pt modelId="{DD7DE66B-B2A1-4467-A4C9-70E3A41AD860}" type="sibTrans" cxnId="{253CBA54-C34D-417A-8CE5-1576E45BE8F9}">
      <dgm:prSet/>
      <dgm:spPr/>
      <dgm:t>
        <a:bodyPr/>
        <a:lstStyle/>
        <a:p>
          <a:endParaRPr lang="en-ID">
            <a:latin typeface="Times New Roman" panose="02020603050405020304" pitchFamily="18" charset="0"/>
            <a:cs typeface="Times New Roman" panose="02020603050405020304" pitchFamily="18" charset="0"/>
          </a:endParaRPr>
        </a:p>
      </dgm:t>
    </dgm:pt>
    <dgm:pt modelId="{D54E2C12-29BA-44D5-A111-835C067F2819}">
      <dgm:prSet phldrT="[Text]"/>
      <dgm:spPr/>
      <dgm:t>
        <a:bodyPr/>
        <a:lstStyle/>
        <a:p>
          <a:r>
            <a:rPr lang="en-ID" dirty="0" err="1">
              <a:latin typeface="+mn-lt"/>
              <a:cs typeface="Times New Roman" panose="02020603050405020304" pitchFamily="18" charset="0"/>
            </a:rPr>
            <a:t>Pembelajaran</a:t>
          </a:r>
          <a:r>
            <a:rPr lang="en-ID" dirty="0">
              <a:latin typeface="+mn-lt"/>
              <a:cs typeface="Times New Roman" panose="02020603050405020304" pitchFamily="18" charset="0"/>
            </a:rPr>
            <a:t> </a:t>
          </a:r>
          <a:r>
            <a:rPr lang="en-ID" dirty="0" err="1">
              <a:latin typeface="+mn-lt"/>
              <a:cs typeface="Times New Roman" panose="02020603050405020304" pitchFamily="18" charset="0"/>
            </a:rPr>
            <a:t>Fisika</a:t>
          </a:r>
          <a:r>
            <a:rPr lang="en-ID" dirty="0">
              <a:latin typeface="+mn-lt"/>
              <a:cs typeface="Times New Roman" panose="02020603050405020304" pitchFamily="18" charset="0"/>
            </a:rPr>
            <a:t> Luring</a:t>
          </a:r>
        </a:p>
        <a:p>
          <a:r>
            <a:rPr lang="en-ID" dirty="0">
              <a:latin typeface="+mn-lt"/>
              <a:cs typeface="Times New Roman" panose="02020603050405020304" pitchFamily="18" charset="0"/>
            </a:rPr>
            <a:t>25%</a:t>
          </a:r>
        </a:p>
      </dgm:t>
    </dgm:pt>
    <dgm:pt modelId="{4D842D21-703A-42E0-9CE4-E2ECF1194DD8}" type="parTrans" cxnId="{2931A9AD-D6F6-407D-B3AF-6FBB210B311A}">
      <dgm:prSet/>
      <dgm:spPr/>
      <dgm:t>
        <a:bodyPr/>
        <a:lstStyle/>
        <a:p>
          <a:endParaRPr lang="en-ID">
            <a:latin typeface="Times New Roman" panose="02020603050405020304" pitchFamily="18" charset="0"/>
            <a:cs typeface="Times New Roman" panose="02020603050405020304" pitchFamily="18" charset="0"/>
          </a:endParaRPr>
        </a:p>
      </dgm:t>
    </dgm:pt>
    <dgm:pt modelId="{044BA64F-7B26-483A-A106-2B21855C473B}" type="sibTrans" cxnId="{2931A9AD-D6F6-407D-B3AF-6FBB210B311A}">
      <dgm:prSet/>
      <dgm:spPr/>
      <dgm:t>
        <a:bodyPr/>
        <a:lstStyle/>
        <a:p>
          <a:endParaRPr lang="en-ID">
            <a:latin typeface="Times New Roman" panose="02020603050405020304" pitchFamily="18" charset="0"/>
            <a:cs typeface="Times New Roman" panose="02020603050405020304" pitchFamily="18" charset="0"/>
          </a:endParaRPr>
        </a:p>
      </dgm:t>
    </dgm:pt>
    <dgm:pt modelId="{DB4A8876-19AB-4888-811C-4CF420880226}">
      <dgm:prSet phldrT="[Text]"/>
      <dgm:spPr/>
      <dgm:t>
        <a:bodyPr/>
        <a:lstStyle/>
        <a:p>
          <a:r>
            <a:rPr lang="en-ID" dirty="0" err="1">
              <a:latin typeface="+mn-lt"/>
              <a:cs typeface="Times New Roman" panose="02020603050405020304" pitchFamily="18" charset="0"/>
            </a:rPr>
            <a:t>Pembelajaran</a:t>
          </a:r>
          <a:r>
            <a:rPr lang="en-ID" dirty="0">
              <a:latin typeface="+mn-lt"/>
              <a:cs typeface="Times New Roman" panose="02020603050405020304" pitchFamily="18" charset="0"/>
            </a:rPr>
            <a:t> </a:t>
          </a:r>
          <a:r>
            <a:rPr lang="en-ID" dirty="0" err="1">
              <a:latin typeface="+mn-lt"/>
              <a:cs typeface="Times New Roman" panose="02020603050405020304" pitchFamily="18" charset="0"/>
            </a:rPr>
            <a:t>Fisika</a:t>
          </a:r>
          <a:r>
            <a:rPr lang="en-ID" dirty="0">
              <a:latin typeface="+mn-lt"/>
              <a:cs typeface="Times New Roman" panose="02020603050405020304" pitchFamily="18" charset="0"/>
            </a:rPr>
            <a:t> </a:t>
          </a:r>
          <a:r>
            <a:rPr lang="en-ID" i="1" dirty="0">
              <a:latin typeface="+mn-lt"/>
              <a:cs typeface="Times New Roman" panose="02020603050405020304" pitchFamily="18" charset="0"/>
            </a:rPr>
            <a:t>Blended Learning</a:t>
          </a:r>
        </a:p>
      </dgm:t>
    </dgm:pt>
    <dgm:pt modelId="{63B08C7B-2FFD-4B60-88AF-1A52B2BC7F0E}" type="parTrans" cxnId="{40A01429-13C0-418F-A475-06FCD54B81F8}">
      <dgm:prSet/>
      <dgm:spPr/>
      <dgm:t>
        <a:bodyPr/>
        <a:lstStyle/>
        <a:p>
          <a:endParaRPr lang="en-ID">
            <a:latin typeface="Times New Roman" panose="02020603050405020304" pitchFamily="18" charset="0"/>
            <a:cs typeface="Times New Roman" panose="02020603050405020304" pitchFamily="18" charset="0"/>
          </a:endParaRPr>
        </a:p>
      </dgm:t>
    </dgm:pt>
    <dgm:pt modelId="{82783899-48A4-488B-B510-4BECAFB37A77}" type="sibTrans" cxnId="{40A01429-13C0-418F-A475-06FCD54B81F8}">
      <dgm:prSet/>
      <dgm:spPr/>
      <dgm:t>
        <a:bodyPr/>
        <a:lstStyle/>
        <a:p>
          <a:endParaRPr lang="en-ID">
            <a:latin typeface="Times New Roman" panose="02020603050405020304" pitchFamily="18" charset="0"/>
            <a:cs typeface="Times New Roman" panose="02020603050405020304" pitchFamily="18" charset="0"/>
          </a:endParaRPr>
        </a:p>
      </dgm:t>
    </dgm:pt>
    <dgm:pt modelId="{123DA0BB-7D97-462C-BA8A-A3F6C54FE4EB}" type="pres">
      <dgm:prSet presAssocID="{E8712F18-08FF-42DA-A3D4-96AD1A38D888}" presName="linearFlow" presStyleCnt="0">
        <dgm:presLayoutVars>
          <dgm:dir/>
          <dgm:resizeHandles val="exact"/>
        </dgm:presLayoutVars>
      </dgm:prSet>
      <dgm:spPr/>
    </dgm:pt>
    <dgm:pt modelId="{398760FF-F090-40CB-AA82-0DBFA1B745D8}" type="pres">
      <dgm:prSet presAssocID="{4C4C890F-003F-4819-B712-754CB20BFAEA}" presName="node" presStyleLbl="node1" presStyleIdx="0" presStyleCnt="3">
        <dgm:presLayoutVars>
          <dgm:bulletEnabled val="1"/>
        </dgm:presLayoutVars>
      </dgm:prSet>
      <dgm:spPr/>
      <dgm:t>
        <a:bodyPr/>
        <a:lstStyle/>
        <a:p>
          <a:endParaRPr lang="en-US"/>
        </a:p>
      </dgm:t>
    </dgm:pt>
    <dgm:pt modelId="{36512FB2-F1BE-4124-869E-A3F39EE5A968}" type="pres">
      <dgm:prSet presAssocID="{DD7DE66B-B2A1-4467-A4C9-70E3A41AD860}" presName="spacerL" presStyleCnt="0"/>
      <dgm:spPr/>
    </dgm:pt>
    <dgm:pt modelId="{D883B44C-709B-4984-9AB2-1E0C2B2E33CC}" type="pres">
      <dgm:prSet presAssocID="{DD7DE66B-B2A1-4467-A4C9-70E3A41AD860}" presName="sibTrans" presStyleLbl="sibTrans2D1" presStyleIdx="0" presStyleCnt="2"/>
      <dgm:spPr/>
      <dgm:t>
        <a:bodyPr/>
        <a:lstStyle/>
        <a:p>
          <a:endParaRPr lang="en-US"/>
        </a:p>
      </dgm:t>
    </dgm:pt>
    <dgm:pt modelId="{3C45E65B-5A3F-4FCE-BDA3-F183E56CE9A7}" type="pres">
      <dgm:prSet presAssocID="{DD7DE66B-B2A1-4467-A4C9-70E3A41AD860}" presName="spacerR" presStyleCnt="0"/>
      <dgm:spPr/>
    </dgm:pt>
    <dgm:pt modelId="{941834C5-CD70-4965-92FB-D00D87B65B00}" type="pres">
      <dgm:prSet presAssocID="{D54E2C12-29BA-44D5-A111-835C067F2819}" presName="node" presStyleLbl="node1" presStyleIdx="1" presStyleCnt="3">
        <dgm:presLayoutVars>
          <dgm:bulletEnabled val="1"/>
        </dgm:presLayoutVars>
      </dgm:prSet>
      <dgm:spPr/>
      <dgm:t>
        <a:bodyPr/>
        <a:lstStyle/>
        <a:p>
          <a:endParaRPr lang="en-US"/>
        </a:p>
      </dgm:t>
    </dgm:pt>
    <dgm:pt modelId="{834FA32E-5F2D-4DF8-BF98-4E81E5F38F96}" type="pres">
      <dgm:prSet presAssocID="{044BA64F-7B26-483A-A106-2B21855C473B}" presName="spacerL" presStyleCnt="0"/>
      <dgm:spPr/>
    </dgm:pt>
    <dgm:pt modelId="{E90D3A91-9BA2-46EA-B57E-BDD55648C651}" type="pres">
      <dgm:prSet presAssocID="{044BA64F-7B26-483A-A106-2B21855C473B}" presName="sibTrans" presStyleLbl="sibTrans2D1" presStyleIdx="1" presStyleCnt="2"/>
      <dgm:spPr/>
      <dgm:t>
        <a:bodyPr/>
        <a:lstStyle/>
        <a:p>
          <a:endParaRPr lang="en-US"/>
        </a:p>
      </dgm:t>
    </dgm:pt>
    <dgm:pt modelId="{D2BB45CE-7743-4DA3-A81C-4CD7AA25C4F9}" type="pres">
      <dgm:prSet presAssocID="{044BA64F-7B26-483A-A106-2B21855C473B}" presName="spacerR" presStyleCnt="0"/>
      <dgm:spPr/>
    </dgm:pt>
    <dgm:pt modelId="{5FB54717-7847-432C-8448-A6352A777241}" type="pres">
      <dgm:prSet presAssocID="{DB4A8876-19AB-4888-811C-4CF420880226}" presName="node" presStyleLbl="node1" presStyleIdx="2" presStyleCnt="3">
        <dgm:presLayoutVars>
          <dgm:bulletEnabled val="1"/>
        </dgm:presLayoutVars>
      </dgm:prSet>
      <dgm:spPr/>
      <dgm:t>
        <a:bodyPr/>
        <a:lstStyle/>
        <a:p>
          <a:endParaRPr lang="en-US"/>
        </a:p>
      </dgm:t>
    </dgm:pt>
  </dgm:ptLst>
  <dgm:cxnLst>
    <dgm:cxn modelId="{40A01429-13C0-418F-A475-06FCD54B81F8}" srcId="{E8712F18-08FF-42DA-A3D4-96AD1A38D888}" destId="{DB4A8876-19AB-4888-811C-4CF420880226}" srcOrd="2" destOrd="0" parTransId="{63B08C7B-2FFD-4B60-88AF-1A52B2BC7F0E}" sibTransId="{82783899-48A4-488B-B510-4BECAFB37A77}"/>
    <dgm:cxn modelId="{253CBA54-C34D-417A-8CE5-1576E45BE8F9}" srcId="{E8712F18-08FF-42DA-A3D4-96AD1A38D888}" destId="{4C4C890F-003F-4819-B712-754CB20BFAEA}" srcOrd="0" destOrd="0" parTransId="{919EC69C-3728-43B2-995B-77A3927415FC}" sibTransId="{DD7DE66B-B2A1-4467-A4C9-70E3A41AD860}"/>
    <dgm:cxn modelId="{DB5A77E8-DF60-4FC9-AA9D-F07752244FEC}" type="presOf" srcId="{044BA64F-7B26-483A-A106-2B21855C473B}" destId="{E90D3A91-9BA2-46EA-B57E-BDD55648C651}" srcOrd="0" destOrd="0" presId="urn:microsoft.com/office/officeart/2005/8/layout/equation1"/>
    <dgm:cxn modelId="{2931A9AD-D6F6-407D-B3AF-6FBB210B311A}" srcId="{E8712F18-08FF-42DA-A3D4-96AD1A38D888}" destId="{D54E2C12-29BA-44D5-A111-835C067F2819}" srcOrd="1" destOrd="0" parTransId="{4D842D21-703A-42E0-9CE4-E2ECF1194DD8}" sibTransId="{044BA64F-7B26-483A-A106-2B21855C473B}"/>
    <dgm:cxn modelId="{FBDF53B9-31DB-46AB-B3A8-D231582F157B}" type="presOf" srcId="{4C4C890F-003F-4819-B712-754CB20BFAEA}" destId="{398760FF-F090-40CB-AA82-0DBFA1B745D8}" srcOrd="0" destOrd="0" presId="urn:microsoft.com/office/officeart/2005/8/layout/equation1"/>
    <dgm:cxn modelId="{DE2C0599-28E7-4E78-9C09-D5708700ADA4}" type="presOf" srcId="{DD7DE66B-B2A1-4467-A4C9-70E3A41AD860}" destId="{D883B44C-709B-4984-9AB2-1E0C2B2E33CC}" srcOrd="0" destOrd="0" presId="urn:microsoft.com/office/officeart/2005/8/layout/equation1"/>
    <dgm:cxn modelId="{5D4A7619-DA91-4C15-8B8E-EA9760EB2F90}" type="presOf" srcId="{DB4A8876-19AB-4888-811C-4CF420880226}" destId="{5FB54717-7847-432C-8448-A6352A777241}" srcOrd="0" destOrd="0" presId="urn:microsoft.com/office/officeart/2005/8/layout/equation1"/>
    <dgm:cxn modelId="{09D2CCDC-516C-4348-8745-FD7B87FF585C}" type="presOf" srcId="{D54E2C12-29BA-44D5-A111-835C067F2819}" destId="{941834C5-CD70-4965-92FB-D00D87B65B00}" srcOrd="0" destOrd="0" presId="urn:microsoft.com/office/officeart/2005/8/layout/equation1"/>
    <dgm:cxn modelId="{E27F17F4-3C99-4E30-B535-781AA5D22002}" type="presOf" srcId="{E8712F18-08FF-42DA-A3D4-96AD1A38D888}" destId="{123DA0BB-7D97-462C-BA8A-A3F6C54FE4EB}" srcOrd="0" destOrd="0" presId="urn:microsoft.com/office/officeart/2005/8/layout/equation1"/>
    <dgm:cxn modelId="{A08B9EE6-B230-4305-843C-2C833064454E}" type="presParOf" srcId="{123DA0BB-7D97-462C-BA8A-A3F6C54FE4EB}" destId="{398760FF-F090-40CB-AA82-0DBFA1B745D8}" srcOrd="0" destOrd="0" presId="urn:microsoft.com/office/officeart/2005/8/layout/equation1"/>
    <dgm:cxn modelId="{DDB37618-A9F3-4CE0-BD01-E9BD77EDE8FA}" type="presParOf" srcId="{123DA0BB-7D97-462C-BA8A-A3F6C54FE4EB}" destId="{36512FB2-F1BE-4124-869E-A3F39EE5A968}" srcOrd="1" destOrd="0" presId="urn:microsoft.com/office/officeart/2005/8/layout/equation1"/>
    <dgm:cxn modelId="{AC3E61B5-4890-43CA-83E6-C905C03293B0}" type="presParOf" srcId="{123DA0BB-7D97-462C-BA8A-A3F6C54FE4EB}" destId="{D883B44C-709B-4984-9AB2-1E0C2B2E33CC}" srcOrd="2" destOrd="0" presId="urn:microsoft.com/office/officeart/2005/8/layout/equation1"/>
    <dgm:cxn modelId="{43028A1F-6F34-4334-AEB9-CBD8647F6AB4}" type="presParOf" srcId="{123DA0BB-7D97-462C-BA8A-A3F6C54FE4EB}" destId="{3C45E65B-5A3F-4FCE-BDA3-F183E56CE9A7}" srcOrd="3" destOrd="0" presId="urn:microsoft.com/office/officeart/2005/8/layout/equation1"/>
    <dgm:cxn modelId="{0576D4EA-E175-4F78-8BAF-6F613150DD59}" type="presParOf" srcId="{123DA0BB-7D97-462C-BA8A-A3F6C54FE4EB}" destId="{941834C5-CD70-4965-92FB-D00D87B65B00}" srcOrd="4" destOrd="0" presId="urn:microsoft.com/office/officeart/2005/8/layout/equation1"/>
    <dgm:cxn modelId="{0D23CF84-388F-4CC4-94C2-AB80630192B5}" type="presParOf" srcId="{123DA0BB-7D97-462C-BA8A-A3F6C54FE4EB}" destId="{834FA32E-5F2D-4DF8-BF98-4E81E5F38F96}" srcOrd="5" destOrd="0" presId="urn:microsoft.com/office/officeart/2005/8/layout/equation1"/>
    <dgm:cxn modelId="{C164A2F2-E471-4822-830F-80B47143E3AB}" type="presParOf" srcId="{123DA0BB-7D97-462C-BA8A-A3F6C54FE4EB}" destId="{E90D3A91-9BA2-46EA-B57E-BDD55648C651}" srcOrd="6" destOrd="0" presId="urn:microsoft.com/office/officeart/2005/8/layout/equation1"/>
    <dgm:cxn modelId="{D438DD0B-CDED-47B7-9405-F174A7410954}" type="presParOf" srcId="{123DA0BB-7D97-462C-BA8A-A3F6C54FE4EB}" destId="{D2BB45CE-7743-4DA3-A81C-4CD7AA25C4F9}" srcOrd="7" destOrd="0" presId="urn:microsoft.com/office/officeart/2005/8/layout/equation1"/>
    <dgm:cxn modelId="{08B7B5B9-BF10-43E6-AE51-51CFC0777A26}" type="presParOf" srcId="{123DA0BB-7D97-462C-BA8A-A3F6C54FE4EB}" destId="{5FB54717-7847-432C-8448-A6352A77724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E5393-CF3A-4424-AFCA-E678C74D3BCB}" type="doc">
      <dgm:prSet loTypeId="urn:microsoft.com/office/officeart/2005/8/layout/equation2#1" loCatId="relationship" qsTypeId="urn:microsoft.com/office/officeart/2005/8/quickstyle/simple1#2" qsCatId="simple" csTypeId="urn:microsoft.com/office/officeart/2005/8/colors/accent2_1#2" csCatId="accent2" phldr="1"/>
      <dgm:spPr/>
    </dgm:pt>
    <dgm:pt modelId="{EB040376-4E18-4D68-A5B4-65FFB99401F2}">
      <dgm:prSet phldrT="[Text]"/>
      <dgm:spPr/>
      <dgm:t>
        <a:bodyPr/>
        <a:lstStyle/>
        <a:p>
          <a:r>
            <a:rPr lang="en-ID" i="1" dirty="0">
              <a:latin typeface="+mn-lt"/>
              <a:cs typeface="Times New Roman" panose="02020603050405020304" pitchFamily="18" charset="0"/>
            </a:rPr>
            <a:t>Blended Learning</a:t>
          </a:r>
        </a:p>
      </dgm:t>
    </dgm:pt>
    <dgm:pt modelId="{A26590AB-1B7E-4B87-9EAC-E23252858F5B}" type="parTrans" cxnId="{B373F017-04DB-492B-8E7E-08E19586020A}">
      <dgm:prSet/>
      <dgm:spPr/>
      <dgm:t>
        <a:bodyPr/>
        <a:lstStyle/>
        <a:p>
          <a:endParaRPr lang="en-ID">
            <a:latin typeface="Times New Roman" panose="02020603050405020304" pitchFamily="18" charset="0"/>
            <a:cs typeface="Times New Roman" panose="02020603050405020304" pitchFamily="18" charset="0"/>
          </a:endParaRPr>
        </a:p>
      </dgm:t>
    </dgm:pt>
    <dgm:pt modelId="{1640D0A5-425E-4BC6-8D15-99E368705C56}" type="sibTrans" cxnId="{B373F017-04DB-492B-8E7E-08E19586020A}">
      <dgm:prSet/>
      <dgm:spPr/>
      <dgm:t>
        <a:bodyPr/>
        <a:lstStyle/>
        <a:p>
          <a:endParaRPr lang="en-ID">
            <a:latin typeface="Times New Roman" panose="02020603050405020304" pitchFamily="18" charset="0"/>
            <a:cs typeface="Times New Roman" panose="02020603050405020304" pitchFamily="18" charset="0"/>
          </a:endParaRPr>
        </a:p>
      </dgm:t>
    </dgm:pt>
    <dgm:pt modelId="{9D6F6346-C198-4463-90A5-83B3B177C29E}">
      <dgm:prSet phldrT="[Text]"/>
      <dgm:spPr/>
      <dgm:t>
        <a:bodyPr/>
        <a:lstStyle/>
        <a:p>
          <a:r>
            <a:rPr lang="en-ID" dirty="0" err="1">
              <a:latin typeface="+mn-lt"/>
              <a:cs typeface="Times New Roman" panose="02020603050405020304" pitchFamily="18" charset="0"/>
            </a:rPr>
            <a:t>Potensi</a:t>
          </a:r>
          <a:r>
            <a:rPr lang="en-ID" dirty="0">
              <a:latin typeface="+mn-lt"/>
              <a:cs typeface="Times New Roman" panose="02020603050405020304" pitchFamily="18" charset="0"/>
            </a:rPr>
            <a:t> </a:t>
          </a:r>
          <a:r>
            <a:rPr lang="en-ID" dirty="0" err="1">
              <a:latin typeface="+mn-lt"/>
              <a:cs typeface="Times New Roman" panose="02020603050405020304" pitchFamily="18" charset="0"/>
            </a:rPr>
            <a:t>Lokal</a:t>
          </a:r>
          <a:endParaRPr lang="en-ID" dirty="0">
            <a:latin typeface="+mn-lt"/>
            <a:cs typeface="Times New Roman" panose="02020603050405020304" pitchFamily="18" charset="0"/>
          </a:endParaRPr>
        </a:p>
      </dgm:t>
    </dgm:pt>
    <dgm:pt modelId="{E366EFDD-1125-4EFE-BBF2-C65205971269}" type="parTrans" cxnId="{CF02EAB9-EE90-4C50-9FF6-D38D24EE7F6C}">
      <dgm:prSet/>
      <dgm:spPr/>
      <dgm:t>
        <a:bodyPr/>
        <a:lstStyle/>
        <a:p>
          <a:endParaRPr lang="en-ID">
            <a:latin typeface="Times New Roman" panose="02020603050405020304" pitchFamily="18" charset="0"/>
            <a:cs typeface="Times New Roman" panose="02020603050405020304" pitchFamily="18" charset="0"/>
          </a:endParaRPr>
        </a:p>
      </dgm:t>
    </dgm:pt>
    <dgm:pt modelId="{FD9C5F71-E4E2-454A-AA07-4334B09A041C}" type="sibTrans" cxnId="{CF02EAB9-EE90-4C50-9FF6-D38D24EE7F6C}">
      <dgm:prSet/>
      <dgm:spPr/>
      <dgm:t>
        <a:bodyPr/>
        <a:lstStyle/>
        <a:p>
          <a:endParaRPr lang="en-ID">
            <a:latin typeface="Times New Roman" panose="02020603050405020304" pitchFamily="18" charset="0"/>
            <a:cs typeface="Times New Roman" panose="02020603050405020304" pitchFamily="18" charset="0"/>
          </a:endParaRPr>
        </a:p>
      </dgm:t>
    </dgm:pt>
    <dgm:pt modelId="{5A3A4F3B-590C-483B-8DBF-E41586FEB9AF}">
      <dgm:prSet phldrT="[Text]" custT="1"/>
      <dgm:spPr/>
      <dgm:t>
        <a:bodyPr/>
        <a:lstStyle/>
        <a:p>
          <a:r>
            <a:rPr lang="en-ID" sz="1800" dirty="0">
              <a:latin typeface="+mn-lt"/>
              <a:cs typeface="Times New Roman" panose="02020603050405020304" pitchFamily="18" charset="0"/>
            </a:rPr>
            <a:t>1. </a:t>
          </a:r>
          <a:r>
            <a:rPr lang="en-ID" sz="1800" dirty="0" err="1">
              <a:latin typeface="+mn-lt"/>
              <a:cs typeface="Times New Roman" panose="02020603050405020304" pitchFamily="18" charset="0"/>
            </a:rPr>
            <a:t>Antusiasme</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peserta</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didik</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meningkat</a:t>
          </a:r>
          <a:endParaRPr lang="en-ID" sz="1800" dirty="0">
            <a:latin typeface="+mn-lt"/>
            <a:cs typeface="Times New Roman" panose="02020603050405020304" pitchFamily="18" charset="0"/>
          </a:endParaRPr>
        </a:p>
        <a:p>
          <a:r>
            <a:rPr lang="en-ID" sz="1800" dirty="0">
              <a:latin typeface="+mn-lt"/>
              <a:cs typeface="Times New Roman" panose="02020603050405020304" pitchFamily="18" charset="0"/>
            </a:rPr>
            <a:t>2. </a:t>
          </a:r>
          <a:r>
            <a:rPr lang="en-ID" sz="1800" dirty="0" err="1">
              <a:latin typeface="+mn-lt"/>
              <a:cs typeface="Times New Roman" panose="02020603050405020304" pitchFamily="18" charset="0"/>
            </a:rPr>
            <a:t>Pemahaman</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konsep</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fisika</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meningkat</a:t>
          </a:r>
          <a:endParaRPr lang="en-ID" sz="1800" dirty="0">
            <a:latin typeface="+mn-lt"/>
            <a:cs typeface="Times New Roman" panose="02020603050405020304" pitchFamily="18" charset="0"/>
          </a:endParaRPr>
        </a:p>
        <a:p>
          <a:r>
            <a:rPr lang="en-ID" sz="1800" dirty="0">
              <a:latin typeface="+mn-lt"/>
              <a:cs typeface="Times New Roman" panose="02020603050405020304" pitchFamily="18" charset="0"/>
            </a:rPr>
            <a:t>3. </a:t>
          </a:r>
          <a:r>
            <a:rPr lang="en-ID" sz="1800" dirty="0" err="1">
              <a:latin typeface="+mn-lt"/>
              <a:cs typeface="Times New Roman" panose="02020603050405020304" pitchFamily="18" charset="0"/>
            </a:rPr>
            <a:t>Kompetensi</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peserta</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didik</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tercapai</a:t>
          </a:r>
          <a:r>
            <a:rPr lang="en-ID" sz="1800" dirty="0">
              <a:latin typeface="+mn-lt"/>
              <a:cs typeface="Times New Roman" panose="02020603050405020304" pitchFamily="18" charset="0"/>
            </a:rPr>
            <a:t> </a:t>
          </a:r>
          <a:r>
            <a:rPr lang="en-ID" sz="1800" dirty="0" err="1">
              <a:latin typeface="+mn-lt"/>
              <a:cs typeface="Times New Roman" panose="02020603050405020304" pitchFamily="18" charset="0"/>
            </a:rPr>
            <a:t>dengan</a:t>
          </a:r>
          <a:r>
            <a:rPr lang="en-ID" sz="1800" dirty="0">
              <a:latin typeface="+mn-lt"/>
              <a:cs typeface="Times New Roman" panose="02020603050405020304" pitchFamily="18" charset="0"/>
            </a:rPr>
            <a:t> optimal</a:t>
          </a:r>
        </a:p>
      </dgm:t>
    </dgm:pt>
    <dgm:pt modelId="{04E05422-53AD-4251-8E9A-2E2159B9B1E8}" type="parTrans" cxnId="{7832B2F6-46DC-4D9E-81B6-7DB84B992B85}">
      <dgm:prSet/>
      <dgm:spPr/>
      <dgm:t>
        <a:bodyPr/>
        <a:lstStyle/>
        <a:p>
          <a:endParaRPr lang="en-ID">
            <a:latin typeface="Times New Roman" panose="02020603050405020304" pitchFamily="18" charset="0"/>
            <a:cs typeface="Times New Roman" panose="02020603050405020304" pitchFamily="18" charset="0"/>
          </a:endParaRPr>
        </a:p>
      </dgm:t>
    </dgm:pt>
    <dgm:pt modelId="{3E19ACD1-24BE-4374-A419-D0B5AE7E432A}" type="sibTrans" cxnId="{7832B2F6-46DC-4D9E-81B6-7DB84B992B85}">
      <dgm:prSet/>
      <dgm:spPr/>
      <dgm:t>
        <a:bodyPr/>
        <a:lstStyle/>
        <a:p>
          <a:endParaRPr lang="en-ID">
            <a:latin typeface="Times New Roman" panose="02020603050405020304" pitchFamily="18" charset="0"/>
            <a:cs typeface="Times New Roman" panose="02020603050405020304" pitchFamily="18" charset="0"/>
          </a:endParaRPr>
        </a:p>
      </dgm:t>
    </dgm:pt>
    <dgm:pt modelId="{4366306F-D11A-42D0-A3DA-52D8D4DE41A2}" type="pres">
      <dgm:prSet presAssocID="{03DE5393-CF3A-4424-AFCA-E678C74D3BCB}" presName="Name0" presStyleCnt="0">
        <dgm:presLayoutVars>
          <dgm:dir/>
          <dgm:resizeHandles val="exact"/>
        </dgm:presLayoutVars>
      </dgm:prSet>
      <dgm:spPr/>
    </dgm:pt>
    <dgm:pt modelId="{5AE18A85-4927-405F-B46E-EDC002D9BAC0}" type="pres">
      <dgm:prSet presAssocID="{03DE5393-CF3A-4424-AFCA-E678C74D3BCB}" presName="vNodes" presStyleCnt="0"/>
      <dgm:spPr/>
    </dgm:pt>
    <dgm:pt modelId="{8853CE8F-336F-43AB-A041-8D847195B7C9}" type="pres">
      <dgm:prSet presAssocID="{EB040376-4E18-4D68-A5B4-65FFB99401F2}" presName="node" presStyleLbl="node1" presStyleIdx="0" presStyleCnt="3">
        <dgm:presLayoutVars>
          <dgm:bulletEnabled val="1"/>
        </dgm:presLayoutVars>
      </dgm:prSet>
      <dgm:spPr/>
      <dgm:t>
        <a:bodyPr/>
        <a:lstStyle/>
        <a:p>
          <a:endParaRPr lang="en-US"/>
        </a:p>
      </dgm:t>
    </dgm:pt>
    <dgm:pt modelId="{815AFF5C-F4F3-4FCA-8977-F4033D1315FE}" type="pres">
      <dgm:prSet presAssocID="{1640D0A5-425E-4BC6-8D15-99E368705C56}" presName="spacerT" presStyleCnt="0"/>
      <dgm:spPr/>
    </dgm:pt>
    <dgm:pt modelId="{8C606BA0-D585-4285-ACF7-A8DD839419A0}" type="pres">
      <dgm:prSet presAssocID="{1640D0A5-425E-4BC6-8D15-99E368705C56}" presName="sibTrans" presStyleLbl="sibTrans2D1" presStyleIdx="0" presStyleCnt="2"/>
      <dgm:spPr/>
      <dgm:t>
        <a:bodyPr/>
        <a:lstStyle/>
        <a:p>
          <a:endParaRPr lang="en-US"/>
        </a:p>
      </dgm:t>
    </dgm:pt>
    <dgm:pt modelId="{B0EAEB8D-E7DA-4C22-9F7C-ED175FC20630}" type="pres">
      <dgm:prSet presAssocID="{1640D0A5-425E-4BC6-8D15-99E368705C56}" presName="spacerB" presStyleCnt="0"/>
      <dgm:spPr/>
    </dgm:pt>
    <dgm:pt modelId="{6377EE23-DB59-4C24-8070-25B91F79478F}" type="pres">
      <dgm:prSet presAssocID="{9D6F6346-C198-4463-90A5-83B3B177C29E}" presName="node" presStyleLbl="node1" presStyleIdx="1" presStyleCnt="3">
        <dgm:presLayoutVars>
          <dgm:bulletEnabled val="1"/>
        </dgm:presLayoutVars>
      </dgm:prSet>
      <dgm:spPr/>
      <dgm:t>
        <a:bodyPr/>
        <a:lstStyle/>
        <a:p>
          <a:endParaRPr lang="en-US"/>
        </a:p>
      </dgm:t>
    </dgm:pt>
    <dgm:pt modelId="{08BCA854-9BE4-4F0C-8B18-6B2197DD7573}" type="pres">
      <dgm:prSet presAssocID="{03DE5393-CF3A-4424-AFCA-E678C74D3BCB}" presName="sibTransLast" presStyleLbl="sibTrans2D1" presStyleIdx="1" presStyleCnt="2" custScaleX="203719" custLinFactNeighborX="-20671" custLinFactNeighborY="10220"/>
      <dgm:spPr/>
      <dgm:t>
        <a:bodyPr/>
        <a:lstStyle/>
        <a:p>
          <a:endParaRPr lang="en-US"/>
        </a:p>
      </dgm:t>
    </dgm:pt>
    <dgm:pt modelId="{960916B1-7C31-4409-BA5A-A835CF1122F9}" type="pres">
      <dgm:prSet presAssocID="{03DE5393-CF3A-4424-AFCA-E678C74D3BCB}" presName="connectorText" presStyleLbl="sibTrans2D1" presStyleIdx="1" presStyleCnt="2"/>
      <dgm:spPr/>
      <dgm:t>
        <a:bodyPr/>
        <a:lstStyle/>
        <a:p>
          <a:endParaRPr lang="en-US"/>
        </a:p>
      </dgm:t>
    </dgm:pt>
    <dgm:pt modelId="{6D5A87A3-C308-410F-B660-E4A43B3A868C}" type="pres">
      <dgm:prSet presAssocID="{03DE5393-CF3A-4424-AFCA-E678C74D3BCB}" presName="lastNode" presStyleLbl="node1" presStyleIdx="2" presStyleCnt="3">
        <dgm:presLayoutVars>
          <dgm:bulletEnabled val="1"/>
        </dgm:presLayoutVars>
      </dgm:prSet>
      <dgm:spPr/>
      <dgm:t>
        <a:bodyPr/>
        <a:lstStyle/>
        <a:p>
          <a:endParaRPr lang="en-US"/>
        </a:p>
      </dgm:t>
    </dgm:pt>
  </dgm:ptLst>
  <dgm:cxnLst>
    <dgm:cxn modelId="{CF02EAB9-EE90-4C50-9FF6-D38D24EE7F6C}" srcId="{03DE5393-CF3A-4424-AFCA-E678C74D3BCB}" destId="{9D6F6346-C198-4463-90A5-83B3B177C29E}" srcOrd="1" destOrd="0" parTransId="{E366EFDD-1125-4EFE-BBF2-C65205971269}" sibTransId="{FD9C5F71-E4E2-454A-AA07-4334B09A041C}"/>
    <dgm:cxn modelId="{B369B941-EA69-4799-8BBB-49D462BF4BD1}" type="presOf" srcId="{FD9C5F71-E4E2-454A-AA07-4334B09A041C}" destId="{08BCA854-9BE4-4F0C-8B18-6B2197DD7573}" srcOrd="0" destOrd="0" presId="urn:microsoft.com/office/officeart/2005/8/layout/equation2#1"/>
    <dgm:cxn modelId="{FA76BF24-D6ED-4A85-B836-597DA77E334E}" type="presOf" srcId="{03DE5393-CF3A-4424-AFCA-E678C74D3BCB}" destId="{4366306F-D11A-42D0-A3DA-52D8D4DE41A2}" srcOrd="0" destOrd="0" presId="urn:microsoft.com/office/officeart/2005/8/layout/equation2#1"/>
    <dgm:cxn modelId="{E913CFCA-7895-4173-B758-CF9795A3C628}" type="presOf" srcId="{1640D0A5-425E-4BC6-8D15-99E368705C56}" destId="{8C606BA0-D585-4285-ACF7-A8DD839419A0}" srcOrd="0" destOrd="0" presId="urn:microsoft.com/office/officeart/2005/8/layout/equation2#1"/>
    <dgm:cxn modelId="{70C9C728-2C9C-483E-B4AB-09580CE2577E}" type="presOf" srcId="{9D6F6346-C198-4463-90A5-83B3B177C29E}" destId="{6377EE23-DB59-4C24-8070-25B91F79478F}" srcOrd="0" destOrd="0" presId="urn:microsoft.com/office/officeart/2005/8/layout/equation2#1"/>
    <dgm:cxn modelId="{8E205BE1-00C3-426C-B18A-D91D0D4729F2}" type="presOf" srcId="{FD9C5F71-E4E2-454A-AA07-4334B09A041C}" destId="{960916B1-7C31-4409-BA5A-A835CF1122F9}" srcOrd="1" destOrd="0" presId="urn:microsoft.com/office/officeart/2005/8/layout/equation2#1"/>
    <dgm:cxn modelId="{A24D93C4-8027-4F16-88FD-74C38754E216}" type="presOf" srcId="{5A3A4F3B-590C-483B-8DBF-E41586FEB9AF}" destId="{6D5A87A3-C308-410F-B660-E4A43B3A868C}" srcOrd="0" destOrd="0" presId="urn:microsoft.com/office/officeart/2005/8/layout/equation2#1"/>
    <dgm:cxn modelId="{B373F017-04DB-492B-8E7E-08E19586020A}" srcId="{03DE5393-CF3A-4424-AFCA-E678C74D3BCB}" destId="{EB040376-4E18-4D68-A5B4-65FFB99401F2}" srcOrd="0" destOrd="0" parTransId="{A26590AB-1B7E-4B87-9EAC-E23252858F5B}" sibTransId="{1640D0A5-425E-4BC6-8D15-99E368705C56}"/>
    <dgm:cxn modelId="{7832B2F6-46DC-4D9E-81B6-7DB84B992B85}" srcId="{03DE5393-CF3A-4424-AFCA-E678C74D3BCB}" destId="{5A3A4F3B-590C-483B-8DBF-E41586FEB9AF}" srcOrd="2" destOrd="0" parTransId="{04E05422-53AD-4251-8E9A-2E2159B9B1E8}" sibTransId="{3E19ACD1-24BE-4374-A419-D0B5AE7E432A}"/>
    <dgm:cxn modelId="{108725AF-776B-4C1D-B3FF-786B81786A2A}" type="presOf" srcId="{EB040376-4E18-4D68-A5B4-65FFB99401F2}" destId="{8853CE8F-336F-43AB-A041-8D847195B7C9}" srcOrd="0" destOrd="0" presId="urn:microsoft.com/office/officeart/2005/8/layout/equation2#1"/>
    <dgm:cxn modelId="{92B4783C-F712-4ECC-9DC8-97805CA113E4}" type="presParOf" srcId="{4366306F-D11A-42D0-A3DA-52D8D4DE41A2}" destId="{5AE18A85-4927-405F-B46E-EDC002D9BAC0}" srcOrd="0" destOrd="0" presId="urn:microsoft.com/office/officeart/2005/8/layout/equation2#1"/>
    <dgm:cxn modelId="{6F01A977-A723-4EA5-92B0-F68B2EB99368}" type="presParOf" srcId="{5AE18A85-4927-405F-B46E-EDC002D9BAC0}" destId="{8853CE8F-336F-43AB-A041-8D847195B7C9}" srcOrd="0" destOrd="0" presId="urn:microsoft.com/office/officeart/2005/8/layout/equation2#1"/>
    <dgm:cxn modelId="{5ECF3880-F222-499C-B26E-E4C21DC61737}" type="presParOf" srcId="{5AE18A85-4927-405F-B46E-EDC002D9BAC0}" destId="{815AFF5C-F4F3-4FCA-8977-F4033D1315FE}" srcOrd="1" destOrd="0" presId="urn:microsoft.com/office/officeart/2005/8/layout/equation2#1"/>
    <dgm:cxn modelId="{7C49657B-FCDD-4866-AB86-6813FE162E49}" type="presParOf" srcId="{5AE18A85-4927-405F-B46E-EDC002D9BAC0}" destId="{8C606BA0-D585-4285-ACF7-A8DD839419A0}" srcOrd="2" destOrd="0" presId="urn:microsoft.com/office/officeart/2005/8/layout/equation2#1"/>
    <dgm:cxn modelId="{DA1280FF-CADF-46B7-87F6-A7569D13DAC3}" type="presParOf" srcId="{5AE18A85-4927-405F-B46E-EDC002D9BAC0}" destId="{B0EAEB8D-E7DA-4C22-9F7C-ED175FC20630}" srcOrd="3" destOrd="0" presId="urn:microsoft.com/office/officeart/2005/8/layout/equation2#1"/>
    <dgm:cxn modelId="{BB2211CA-10AA-4875-9A52-DBD2A36179F5}" type="presParOf" srcId="{5AE18A85-4927-405F-B46E-EDC002D9BAC0}" destId="{6377EE23-DB59-4C24-8070-25B91F79478F}" srcOrd="4" destOrd="0" presId="urn:microsoft.com/office/officeart/2005/8/layout/equation2#1"/>
    <dgm:cxn modelId="{398EBCAC-6444-4A9C-B87F-9565ABB612DB}" type="presParOf" srcId="{4366306F-D11A-42D0-A3DA-52D8D4DE41A2}" destId="{08BCA854-9BE4-4F0C-8B18-6B2197DD7573}" srcOrd="1" destOrd="0" presId="urn:microsoft.com/office/officeart/2005/8/layout/equation2#1"/>
    <dgm:cxn modelId="{99286685-0D31-4B5F-A802-23141E9203A2}" type="presParOf" srcId="{08BCA854-9BE4-4F0C-8B18-6B2197DD7573}" destId="{960916B1-7C31-4409-BA5A-A835CF1122F9}" srcOrd="0" destOrd="0" presId="urn:microsoft.com/office/officeart/2005/8/layout/equation2#1"/>
    <dgm:cxn modelId="{74ACD2C1-7306-46C2-A8A3-DD5A6C12F29C}" type="presParOf" srcId="{4366306F-D11A-42D0-A3DA-52D8D4DE41A2}" destId="{6D5A87A3-C308-410F-B660-E4A43B3A868C}" srcOrd="2" destOrd="0" presId="urn:microsoft.com/office/officeart/2005/8/layout/equation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60FF-F090-40CB-AA82-0DBFA1B745D8}">
      <dsp:nvSpPr>
        <dsp:cNvPr id="0" name=""/>
        <dsp:cNvSpPr/>
      </dsp:nvSpPr>
      <dsp:spPr>
        <a:xfrm>
          <a:off x="2049" y="1425851"/>
          <a:ext cx="2717247" cy="271724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D" sz="2300" kern="1200" dirty="0" err="1">
              <a:latin typeface="+mn-lt"/>
              <a:cs typeface="Times New Roman" panose="02020603050405020304" pitchFamily="18" charset="0"/>
            </a:rPr>
            <a:t>Pembelajaran</a:t>
          </a:r>
          <a:r>
            <a:rPr lang="en-ID" sz="2300" kern="1200" dirty="0">
              <a:latin typeface="+mn-lt"/>
              <a:cs typeface="Times New Roman" panose="02020603050405020304" pitchFamily="18" charset="0"/>
            </a:rPr>
            <a:t> </a:t>
          </a:r>
          <a:r>
            <a:rPr lang="en-ID" sz="2300" kern="1200" dirty="0" err="1">
              <a:latin typeface="+mn-lt"/>
              <a:cs typeface="Times New Roman" panose="02020603050405020304" pitchFamily="18" charset="0"/>
            </a:rPr>
            <a:t>Fisika</a:t>
          </a:r>
          <a:r>
            <a:rPr lang="en-ID" sz="2300" kern="1200" dirty="0">
              <a:latin typeface="+mn-lt"/>
              <a:cs typeface="Times New Roman" panose="02020603050405020304" pitchFamily="18" charset="0"/>
            </a:rPr>
            <a:t> Daring</a:t>
          </a:r>
        </a:p>
        <a:p>
          <a:pPr lvl="0" algn="ctr" defTabSz="1022350">
            <a:lnSpc>
              <a:spcPct val="90000"/>
            </a:lnSpc>
            <a:spcBef>
              <a:spcPct val="0"/>
            </a:spcBef>
            <a:spcAft>
              <a:spcPct val="35000"/>
            </a:spcAft>
          </a:pPr>
          <a:r>
            <a:rPr lang="en-ID" sz="2300" kern="1200" dirty="0">
              <a:latin typeface="+mn-lt"/>
              <a:cs typeface="Times New Roman" panose="02020603050405020304" pitchFamily="18" charset="0"/>
            </a:rPr>
            <a:t>75%</a:t>
          </a:r>
        </a:p>
      </dsp:txBody>
      <dsp:txXfrm>
        <a:off x="399981" y="1823783"/>
        <a:ext cx="1921383" cy="1921383"/>
      </dsp:txXfrm>
    </dsp:sp>
    <dsp:sp modelId="{D883B44C-709B-4984-9AB2-1E0C2B2E33CC}">
      <dsp:nvSpPr>
        <dsp:cNvPr id="0" name=""/>
        <dsp:cNvSpPr/>
      </dsp:nvSpPr>
      <dsp:spPr>
        <a:xfrm>
          <a:off x="2939938" y="1996473"/>
          <a:ext cx="1576003" cy="1576003"/>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D" sz="1800" kern="1200">
            <a:latin typeface="Times New Roman" panose="02020603050405020304" pitchFamily="18" charset="0"/>
            <a:cs typeface="Times New Roman" panose="02020603050405020304" pitchFamily="18" charset="0"/>
          </a:endParaRPr>
        </a:p>
      </dsp:txBody>
      <dsp:txXfrm>
        <a:off x="3148837" y="2599137"/>
        <a:ext cx="1158205" cy="370675"/>
      </dsp:txXfrm>
    </dsp:sp>
    <dsp:sp modelId="{941834C5-CD70-4965-92FB-D00D87B65B00}">
      <dsp:nvSpPr>
        <dsp:cNvPr id="0" name=""/>
        <dsp:cNvSpPr/>
      </dsp:nvSpPr>
      <dsp:spPr>
        <a:xfrm>
          <a:off x="4736582" y="1425851"/>
          <a:ext cx="2717247" cy="271724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D" sz="2300" kern="1200" dirty="0" err="1">
              <a:latin typeface="+mn-lt"/>
              <a:cs typeface="Times New Roman" panose="02020603050405020304" pitchFamily="18" charset="0"/>
            </a:rPr>
            <a:t>Pembelajaran</a:t>
          </a:r>
          <a:r>
            <a:rPr lang="en-ID" sz="2300" kern="1200" dirty="0">
              <a:latin typeface="+mn-lt"/>
              <a:cs typeface="Times New Roman" panose="02020603050405020304" pitchFamily="18" charset="0"/>
            </a:rPr>
            <a:t> </a:t>
          </a:r>
          <a:r>
            <a:rPr lang="en-ID" sz="2300" kern="1200" dirty="0" err="1">
              <a:latin typeface="+mn-lt"/>
              <a:cs typeface="Times New Roman" panose="02020603050405020304" pitchFamily="18" charset="0"/>
            </a:rPr>
            <a:t>Fisika</a:t>
          </a:r>
          <a:r>
            <a:rPr lang="en-ID" sz="2300" kern="1200" dirty="0">
              <a:latin typeface="+mn-lt"/>
              <a:cs typeface="Times New Roman" panose="02020603050405020304" pitchFamily="18" charset="0"/>
            </a:rPr>
            <a:t> Luring</a:t>
          </a:r>
        </a:p>
        <a:p>
          <a:pPr lvl="0" algn="ctr" defTabSz="1022350">
            <a:lnSpc>
              <a:spcPct val="90000"/>
            </a:lnSpc>
            <a:spcBef>
              <a:spcPct val="0"/>
            </a:spcBef>
            <a:spcAft>
              <a:spcPct val="35000"/>
            </a:spcAft>
          </a:pPr>
          <a:r>
            <a:rPr lang="en-ID" sz="2300" kern="1200" dirty="0">
              <a:latin typeface="+mn-lt"/>
              <a:cs typeface="Times New Roman" panose="02020603050405020304" pitchFamily="18" charset="0"/>
            </a:rPr>
            <a:t>25%</a:t>
          </a:r>
        </a:p>
      </dsp:txBody>
      <dsp:txXfrm>
        <a:off x="5134514" y="1823783"/>
        <a:ext cx="1921383" cy="1921383"/>
      </dsp:txXfrm>
    </dsp:sp>
    <dsp:sp modelId="{E90D3A91-9BA2-46EA-B57E-BDD55648C651}">
      <dsp:nvSpPr>
        <dsp:cNvPr id="0" name=""/>
        <dsp:cNvSpPr/>
      </dsp:nvSpPr>
      <dsp:spPr>
        <a:xfrm>
          <a:off x="7674470" y="1996473"/>
          <a:ext cx="1576003" cy="1576003"/>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D" sz="1800" kern="1200">
            <a:latin typeface="Times New Roman" panose="02020603050405020304" pitchFamily="18" charset="0"/>
            <a:cs typeface="Times New Roman" panose="02020603050405020304" pitchFamily="18" charset="0"/>
          </a:endParaRPr>
        </a:p>
      </dsp:txBody>
      <dsp:txXfrm>
        <a:off x="7883369" y="2321130"/>
        <a:ext cx="1158205" cy="926689"/>
      </dsp:txXfrm>
    </dsp:sp>
    <dsp:sp modelId="{5FB54717-7847-432C-8448-A6352A777241}">
      <dsp:nvSpPr>
        <dsp:cNvPr id="0" name=""/>
        <dsp:cNvSpPr/>
      </dsp:nvSpPr>
      <dsp:spPr>
        <a:xfrm>
          <a:off x="9471115" y="1425851"/>
          <a:ext cx="2717247" cy="271724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D" sz="2300" kern="1200" dirty="0" err="1">
              <a:latin typeface="+mn-lt"/>
              <a:cs typeface="Times New Roman" panose="02020603050405020304" pitchFamily="18" charset="0"/>
            </a:rPr>
            <a:t>Pembelajaran</a:t>
          </a:r>
          <a:r>
            <a:rPr lang="en-ID" sz="2300" kern="1200" dirty="0">
              <a:latin typeface="+mn-lt"/>
              <a:cs typeface="Times New Roman" panose="02020603050405020304" pitchFamily="18" charset="0"/>
            </a:rPr>
            <a:t> </a:t>
          </a:r>
          <a:r>
            <a:rPr lang="en-ID" sz="2300" kern="1200" dirty="0" err="1">
              <a:latin typeface="+mn-lt"/>
              <a:cs typeface="Times New Roman" panose="02020603050405020304" pitchFamily="18" charset="0"/>
            </a:rPr>
            <a:t>Fisika</a:t>
          </a:r>
          <a:r>
            <a:rPr lang="en-ID" sz="2300" kern="1200" dirty="0">
              <a:latin typeface="+mn-lt"/>
              <a:cs typeface="Times New Roman" panose="02020603050405020304" pitchFamily="18" charset="0"/>
            </a:rPr>
            <a:t> </a:t>
          </a:r>
          <a:r>
            <a:rPr lang="en-ID" sz="2300" i="1" kern="1200" dirty="0">
              <a:latin typeface="+mn-lt"/>
              <a:cs typeface="Times New Roman" panose="02020603050405020304" pitchFamily="18" charset="0"/>
            </a:rPr>
            <a:t>Blended Learning</a:t>
          </a:r>
        </a:p>
      </dsp:txBody>
      <dsp:txXfrm>
        <a:off x="9869047" y="1823783"/>
        <a:ext cx="1921383" cy="1921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CE8F-336F-43AB-A041-8D847195B7C9}">
      <dsp:nvSpPr>
        <dsp:cNvPr id="0" name=""/>
        <dsp:cNvSpPr/>
      </dsp:nvSpPr>
      <dsp:spPr>
        <a:xfrm>
          <a:off x="2399613" y="1178"/>
          <a:ext cx="1738693" cy="17386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D" sz="2300" i="1" kern="1200" dirty="0">
              <a:latin typeface="+mn-lt"/>
              <a:cs typeface="Times New Roman" panose="02020603050405020304" pitchFamily="18" charset="0"/>
            </a:rPr>
            <a:t>Blended Learning</a:t>
          </a:r>
        </a:p>
      </dsp:txBody>
      <dsp:txXfrm>
        <a:off x="2654239" y="255804"/>
        <a:ext cx="1229441" cy="1229441"/>
      </dsp:txXfrm>
    </dsp:sp>
    <dsp:sp modelId="{8C606BA0-D585-4285-ACF7-A8DD839419A0}">
      <dsp:nvSpPr>
        <dsp:cNvPr id="0" name=""/>
        <dsp:cNvSpPr/>
      </dsp:nvSpPr>
      <dsp:spPr>
        <a:xfrm>
          <a:off x="2764739" y="1881054"/>
          <a:ext cx="1008442" cy="1008442"/>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D" sz="1800" kern="1200">
            <a:latin typeface="Times New Roman" panose="02020603050405020304" pitchFamily="18" charset="0"/>
            <a:cs typeface="Times New Roman" panose="02020603050405020304" pitchFamily="18" charset="0"/>
          </a:endParaRPr>
        </a:p>
      </dsp:txBody>
      <dsp:txXfrm>
        <a:off x="2898408" y="2266682"/>
        <a:ext cx="741104" cy="237186"/>
      </dsp:txXfrm>
    </dsp:sp>
    <dsp:sp modelId="{6377EE23-DB59-4C24-8070-25B91F79478F}">
      <dsp:nvSpPr>
        <dsp:cNvPr id="0" name=""/>
        <dsp:cNvSpPr/>
      </dsp:nvSpPr>
      <dsp:spPr>
        <a:xfrm>
          <a:off x="2399613" y="3030678"/>
          <a:ext cx="1738693" cy="17386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D" sz="2300" kern="1200" dirty="0" err="1">
              <a:latin typeface="+mn-lt"/>
              <a:cs typeface="Times New Roman" panose="02020603050405020304" pitchFamily="18" charset="0"/>
            </a:rPr>
            <a:t>Potensi</a:t>
          </a:r>
          <a:r>
            <a:rPr lang="en-ID" sz="2300" kern="1200" dirty="0">
              <a:latin typeface="+mn-lt"/>
              <a:cs typeface="Times New Roman" panose="02020603050405020304" pitchFamily="18" charset="0"/>
            </a:rPr>
            <a:t> </a:t>
          </a:r>
          <a:r>
            <a:rPr lang="en-ID" sz="2300" kern="1200" dirty="0" err="1">
              <a:latin typeface="+mn-lt"/>
              <a:cs typeface="Times New Roman" panose="02020603050405020304" pitchFamily="18" charset="0"/>
            </a:rPr>
            <a:t>Lokal</a:t>
          </a:r>
          <a:endParaRPr lang="en-ID" sz="2300" kern="1200" dirty="0">
            <a:latin typeface="+mn-lt"/>
            <a:cs typeface="Times New Roman" panose="02020603050405020304" pitchFamily="18" charset="0"/>
          </a:endParaRPr>
        </a:p>
      </dsp:txBody>
      <dsp:txXfrm>
        <a:off x="2654239" y="3285304"/>
        <a:ext cx="1229441" cy="1229441"/>
      </dsp:txXfrm>
    </dsp:sp>
    <dsp:sp modelId="{08BCA854-9BE4-4F0C-8B18-6B2197DD7573}">
      <dsp:nvSpPr>
        <dsp:cNvPr id="0" name=""/>
        <dsp:cNvSpPr/>
      </dsp:nvSpPr>
      <dsp:spPr>
        <a:xfrm>
          <a:off x="3998086" y="2127980"/>
          <a:ext cx="1126371" cy="64679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D" sz="1800" kern="1200">
            <a:latin typeface="Times New Roman" panose="02020603050405020304" pitchFamily="18" charset="0"/>
            <a:cs typeface="Times New Roman" panose="02020603050405020304" pitchFamily="18" charset="0"/>
          </a:endParaRPr>
        </a:p>
      </dsp:txBody>
      <dsp:txXfrm>
        <a:off x="3998086" y="2257339"/>
        <a:ext cx="932333" cy="388076"/>
      </dsp:txXfrm>
    </dsp:sp>
    <dsp:sp modelId="{6D5A87A3-C308-410F-B660-E4A43B3A868C}">
      <dsp:nvSpPr>
        <dsp:cNvPr id="0" name=""/>
        <dsp:cNvSpPr/>
      </dsp:nvSpPr>
      <dsp:spPr>
        <a:xfrm>
          <a:off x="5181523" y="646581"/>
          <a:ext cx="3477387" cy="34773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D" sz="1800" kern="1200" dirty="0">
              <a:latin typeface="+mn-lt"/>
              <a:cs typeface="Times New Roman" panose="02020603050405020304" pitchFamily="18" charset="0"/>
            </a:rPr>
            <a:t>1. </a:t>
          </a:r>
          <a:r>
            <a:rPr lang="en-ID" sz="1800" kern="1200" dirty="0" err="1">
              <a:latin typeface="+mn-lt"/>
              <a:cs typeface="Times New Roman" panose="02020603050405020304" pitchFamily="18" charset="0"/>
            </a:rPr>
            <a:t>Antusiasme</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peserta</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didik</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meningkat</a:t>
          </a:r>
          <a:endParaRPr lang="en-ID" sz="1800" kern="1200" dirty="0">
            <a:latin typeface="+mn-lt"/>
            <a:cs typeface="Times New Roman" panose="02020603050405020304" pitchFamily="18" charset="0"/>
          </a:endParaRPr>
        </a:p>
        <a:p>
          <a:pPr lvl="0" algn="ctr" defTabSz="800100">
            <a:lnSpc>
              <a:spcPct val="90000"/>
            </a:lnSpc>
            <a:spcBef>
              <a:spcPct val="0"/>
            </a:spcBef>
            <a:spcAft>
              <a:spcPct val="35000"/>
            </a:spcAft>
          </a:pPr>
          <a:r>
            <a:rPr lang="en-ID" sz="1800" kern="1200" dirty="0">
              <a:latin typeface="+mn-lt"/>
              <a:cs typeface="Times New Roman" panose="02020603050405020304" pitchFamily="18" charset="0"/>
            </a:rPr>
            <a:t>2. </a:t>
          </a:r>
          <a:r>
            <a:rPr lang="en-ID" sz="1800" kern="1200" dirty="0" err="1">
              <a:latin typeface="+mn-lt"/>
              <a:cs typeface="Times New Roman" panose="02020603050405020304" pitchFamily="18" charset="0"/>
            </a:rPr>
            <a:t>Pemahaman</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konsep</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fisika</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meningkat</a:t>
          </a:r>
          <a:endParaRPr lang="en-ID" sz="1800" kern="1200" dirty="0">
            <a:latin typeface="+mn-lt"/>
            <a:cs typeface="Times New Roman" panose="02020603050405020304" pitchFamily="18" charset="0"/>
          </a:endParaRPr>
        </a:p>
        <a:p>
          <a:pPr lvl="0" algn="ctr" defTabSz="800100">
            <a:lnSpc>
              <a:spcPct val="90000"/>
            </a:lnSpc>
            <a:spcBef>
              <a:spcPct val="0"/>
            </a:spcBef>
            <a:spcAft>
              <a:spcPct val="35000"/>
            </a:spcAft>
          </a:pPr>
          <a:r>
            <a:rPr lang="en-ID" sz="1800" kern="1200" dirty="0">
              <a:latin typeface="+mn-lt"/>
              <a:cs typeface="Times New Roman" panose="02020603050405020304" pitchFamily="18" charset="0"/>
            </a:rPr>
            <a:t>3. </a:t>
          </a:r>
          <a:r>
            <a:rPr lang="en-ID" sz="1800" kern="1200" dirty="0" err="1">
              <a:latin typeface="+mn-lt"/>
              <a:cs typeface="Times New Roman" panose="02020603050405020304" pitchFamily="18" charset="0"/>
            </a:rPr>
            <a:t>Kompetensi</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peserta</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didik</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tercapai</a:t>
          </a:r>
          <a:r>
            <a:rPr lang="en-ID" sz="1800" kern="1200" dirty="0">
              <a:latin typeface="+mn-lt"/>
              <a:cs typeface="Times New Roman" panose="02020603050405020304" pitchFamily="18" charset="0"/>
            </a:rPr>
            <a:t> </a:t>
          </a:r>
          <a:r>
            <a:rPr lang="en-ID" sz="1800" kern="1200" dirty="0" err="1">
              <a:latin typeface="+mn-lt"/>
              <a:cs typeface="Times New Roman" panose="02020603050405020304" pitchFamily="18" charset="0"/>
            </a:rPr>
            <a:t>dengan</a:t>
          </a:r>
          <a:r>
            <a:rPr lang="en-ID" sz="1800" kern="1200" dirty="0">
              <a:latin typeface="+mn-lt"/>
              <a:cs typeface="Times New Roman" panose="02020603050405020304" pitchFamily="18" charset="0"/>
            </a:rPr>
            <a:t> optimal</a:t>
          </a:r>
        </a:p>
      </dsp:txBody>
      <dsp:txXfrm>
        <a:off x="5690775" y="1155833"/>
        <a:ext cx="2458883" cy="245888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1">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09.11.2020</a:t>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160532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09.11.2020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354166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1" fmla="*/ 6948025 w 7577047"/>
              <a:gd name="connsiteY0-2" fmla="*/ 0 h 5949573"/>
              <a:gd name="connsiteX1-3" fmla="*/ 7577047 w 7577047"/>
              <a:gd name="connsiteY1-4" fmla="*/ 11837 h 5949573"/>
              <a:gd name="connsiteX2-5" fmla="*/ 6304235 w 7577047"/>
              <a:gd name="connsiteY2-6" fmla="*/ 638503 h 5949573"/>
              <a:gd name="connsiteX3-7" fmla="*/ 6159164 w 7577047"/>
              <a:gd name="connsiteY3-8" fmla="*/ 903382 h 5949573"/>
              <a:gd name="connsiteX4-9" fmla="*/ 6161282 w 7577047"/>
              <a:gd name="connsiteY4-10" fmla="*/ 909843 h 5949573"/>
              <a:gd name="connsiteX5-11" fmla="*/ 6459895 w 7577047"/>
              <a:gd name="connsiteY5-12" fmla="*/ 956143 h 5949573"/>
              <a:gd name="connsiteX6-13" fmla="*/ 7577047 w 7577047"/>
              <a:gd name="connsiteY6-14" fmla="*/ 407003 h 5949573"/>
              <a:gd name="connsiteX7-15" fmla="*/ 7577047 w 7577047"/>
              <a:gd name="connsiteY7-16" fmla="*/ 3261454 h 5949573"/>
              <a:gd name="connsiteX8-17" fmla="*/ 2564157 w 7577047"/>
              <a:gd name="connsiteY8-18" fmla="*/ 5735814 h 5949573"/>
              <a:gd name="connsiteX9-19" fmla="*/ 233491 w 7577047"/>
              <a:gd name="connsiteY9-20" fmla="*/ 4944407 h 5949573"/>
              <a:gd name="connsiteX10-21" fmla="*/ 213372 w 7577047"/>
              <a:gd name="connsiteY10-22" fmla="*/ 4903490 h 5949573"/>
              <a:gd name="connsiteX11-23" fmla="*/ 1004379 w 7577047"/>
              <a:gd name="connsiteY11-24" fmla="*/ 2571260 h 5949573"/>
              <a:gd name="connsiteX12-25" fmla="*/ 2132121 w 7577047"/>
              <a:gd name="connsiteY12-26" fmla="*/ 2014584 h 5949573"/>
              <a:gd name="connsiteX13-27" fmla="*/ 2176595 w 7577047"/>
              <a:gd name="connsiteY13-28" fmla="*/ 2049039 h 5949573"/>
              <a:gd name="connsiteX14-29" fmla="*/ 2467796 w 7577047"/>
              <a:gd name="connsiteY14-30" fmla="*/ 2139486 h 5949573"/>
              <a:gd name="connsiteX15-31" fmla="*/ 2781234 w 7577047"/>
              <a:gd name="connsiteY15-32" fmla="*/ 2058730 h 5949573"/>
              <a:gd name="connsiteX16" fmla="*/ 6948025 w 7577047"/>
              <a:gd name="connsiteY16" fmla="*/ 0 h 5949573"/>
              <a:gd name="connsiteX0-33" fmla="*/ 6948025 w 7580006"/>
              <a:gd name="connsiteY0-34" fmla="*/ 0 h 5949573"/>
              <a:gd name="connsiteX1-35" fmla="*/ 7580006 w 7580006"/>
              <a:gd name="connsiteY1-36" fmla="*/ 0 h 5949573"/>
              <a:gd name="connsiteX2-37" fmla="*/ 6304235 w 7580006"/>
              <a:gd name="connsiteY2-38" fmla="*/ 638503 h 5949573"/>
              <a:gd name="connsiteX3-39" fmla="*/ 6159164 w 7580006"/>
              <a:gd name="connsiteY3-40" fmla="*/ 903382 h 5949573"/>
              <a:gd name="connsiteX4-41" fmla="*/ 6161282 w 7580006"/>
              <a:gd name="connsiteY4-42" fmla="*/ 909843 h 5949573"/>
              <a:gd name="connsiteX5-43" fmla="*/ 6459895 w 7580006"/>
              <a:gd name="connsiteY5-44" fmla="*/ 956143 h 5949573"/>
              <a:gd name="connsiteX6-45" fmla="*/ 7577047 w 7580006"/>
              <a:gd name="connsiteY6-46" fmla="*/ 407003 h 5949573"/>
              <a:gd name="connsiteX7-47" fmla="*/ 7577047 w 7580006"/>
              <a:gd name="connsiteY7-48" fmla="*/ 3261454 h 5949573"/>
              <a:gd name="connsiteX8-49" fmla="*/ 2564157 w 7580006"/>
              <a:gd name="connsiteY8-50" fmla="*/ 5735814 h 5949573"/>
              <a:gd name="connsiteX9-51" fmla="*/ 233491 w 7580006"/>
              <a:gd name="connsiteY9-52" fmla="*/ 4944407 h 5949573"/>
              <a:gd name="connsiteX10-53" fmla="*/ 213372 w 7580006"/>
              <a:gd name="connsiteY10-54" fmla="*/ 4903490 h 5949573"/>
              <a:gd name="connsiteX11-55" fmla="*/ 1004379 w 7580006"/>
              <a:gd name="connsiteY11-56" fmla="*/ 2571260 h 5949573"/>
              <a:gd name="connsiteX12-57" fmla="*/ 2132121 w 7580006"/>
              <a:gd name="connsiteY12-58" fmla="*/ 2014584 h 5949573"/>
              <a:gd name="connsiteX13-59" fmla="*/ 2176595 w 7580006"/>
              <a:gd name="connsiteY13-60" fmla="*/ 2049039 h 5949573"/>
              <a:gd name="connsiteX14-61" fmla="*/ 2467796 w 7580006"/>
              <a:gd name="connsiteY14-62" fmla="*/ 2139486 h 5949573"/>
              <a:gd name="connsiteX15-63" fmla="*/ 2781234 w 7580006"/>
              <a:gd name="connsiteY15-64" fmla="*/ 2058730 h 5949573"/>
              <a:gd name="connsiteX16-65" fmla="*/ 6948025 w 7580006"/>
              <a:gd name="connsiteY16-66" fmla="*/ 0 h 5949573"/>
              <a:gd name="connsiteX0-67" fmla="*/ 6948025 w 7585924"/>
              <a:gd name="connsiteY0-68" fmla="*/ 0 h 5949573"/>
              <a:gd name="connsiteX1-69" fmla="*/ 7585924 w 7585924"/>
              <a:gd name="connsiteY1-70" fmla="*/ 0 h 5949573"/>
              <a:gd name="connsiteX2-71" fmla="*/ 6304235 w 7585924"/>
              <a:gd name="connsiteY2-72" fmla="*/ 638503 h 5949573"/>
              <a:gd name="connsiteX3-73" fmla="*/ 6159164 w 7585924"/>
              <a:gd name="connsiteY3-74" fmla="*/ 903382 h 5949573"/>
              <a:gd name="connsiteX4-75" fmla="*/ 6161282 w 7585924"/>
              <a:gd name="connsiteY4-76" fmla="*/ 909843 h 5949573"/>
              <a:gd name="connsiteX5-77" fmla="*/ 6459895 w 7585924"/>
              <a:gd name="connsiteY5-78" fmla="*/ 956143 h 5949573"/>
              <a:gd name="connsiteX6-79" fmla="*/ 7577047 w 7585924"/>
              <a:gd name="connsiteY6-80" fmla="*/ 407003 h 5949573"/>
              <a:gd name="connsiteX7-81" fmla="*/ 7577047 w 7585924"/>
              <a:gd name="connsiteY7-82" fmla="*/ 3261454 h 5949573"/>
              <a:gd name="connsiteX8-83" fmla="*/ 2564157 w 7585924"/>
              <a:gd name="connsiteY8-84" fmla="*/ 5735814 h 5949573"/>
              <a:gd name="connsiteX9-85" fmla="*/ 233491 w 7585924"/>
              <a:gd name="connsiteY9-86" fmla="*/ 4944407 h 5949573"/>
              <a:gd name="connsiteX10-87" fmla="*/ 213372 w 7585924"/>
              <a:gd name="connsiteY10-88" fmla="*/ 4903490 h 5949573"/>
              <a:gd name="connsiteX11-89" fmla="*/ 1004379 w 7585924"/>
              <a:gd name="connsiteY11-90" fmla="*/ 2571260 h 5949573"/>
              <a:gd name="connsiteX12-91" fmla="*/ 2132121 w 7585924"/>
              <a:gd name="connsiteY12-92" fmla="*/ 2014584 h 5949573"/>
              <a:gd name="connsiteX13-93" fmla="*/ 2176595 w 7585924"/>
              <a:gd name="connsiteY13-94" fmla="*/ 2049039 h 5949573"/>
              <a:gd name="connsiteX14-95" fmla="*/ 2467796 w 7585924"/>
              <a:gd name="connsiteY14-96" fmla="*/ 2139486 h 5949573"/>
              <a:gd name="connsiteX15-97" fmla="*/ 2781234 w 7585924"/>
              <a:gd name="connsiteY15-98" fmla="*/ 2058730 h 5949573"/>
              <a:gd name="connsiteX16-99" fmla="*/ 6948025 w 7585924"/>
              <a:gd name="connsiteY16-100" fmla="*/ 0 h 59495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65" y="connsiteY16-6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11" name="Slide Number Placeholder 10"/>
          <p:cNvSpPr>
            <a:spLocks noGrp="1"/>
          </p:cNvSpPr>
          <p:nvPr>
            <p:ph type="sldNum" sz="quarter" idx="12"/>
          </p:nvPr>
        </p:nvSpPr>
        <p:spPr/>
        <p:txBody>
          <a:bodyPr/>
          <a:lstStyle/>
          <a:p>
            <a:fld id="{D495E168-DA5E-4888-8D8A-92B118324C14}"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838200" y="365126"/>
            <a:ext cx="9050518" cy="945498"/>
          </a:xfrm>
        </p:spPr>
        <p:txBody>
          <a:bodyPr/>
          <a:lstStyle/>
          <a:p>
            <a:r>
              <a:rPr lang="en-US"/>
              <a:t>Click to edit Master title style</a:t>
            </a:r>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p:cNvSpPr>
            <a:spLocks noGrp="1"/>
          </p:cNvSpPr>
          <p:nvPr>
            <p:ph type="title"/>
          </p:nvPr>
        </p:nvSpPr>
        <p:spPr>
          <a:xfrm>
            <a:off x="838200" y="365126"/>
            <a:ext cx="9050518" cy="945498"/>
          </a:xfrm>
        </p:spPr>
        <p:txBody>
          <a:bodyPr/>
          <a:lstStyle/>
          <a:p>
            <a:r>
              <a:rPr lang="en-US"/>
              <a:t>Click to edit Master title style</a:t>
            </a:r>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p:cNvSpPr>
            <a:spLocks noGrp="1"/>
          </p:cNvSpPr>
          <p:nvPr>
            <p:ph type="title"/>
          </p:nvPr>
        </p:nvSpPr>
        <p:spPr>
          <a:xfrm>
            <a:off x="838200" y="365126"/>
            <a:ext cx="9050518" cy="945498"/>
          </a:xfrm>
        </p:spPr>
        <p:txBody>
          <a:bodyPr/>
          <a:lstStyle/>
          <a:p>
            <a:r>
              <a:rPr lang="en-US"/>
              <a:t>Click to edit Master title style</a:t>
            </a:r>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p:cNvSpPr>
            <a:spLocks noGrp="1"/>
          </p:cNvSpPr>
          <p:nvPr>
            <p:ph type="title"/>
          </p:nvPr>
        </p:nvSpPr>
        <p:spPr>
          <a:xfrm>
            <a:off x="838200" y="365126"/>
            <a:ext cx="9050518" cy="945498"/>
          </a:xfrm>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p:cNvSpPr>
            <a:spLocks noGrp="1"/>
          </p:cNvSpPr>
          <p:nvPr userDrawn="1">
            <p:ph type="body" sz="quarter" idx="14"/>
          </p:nvPr>
        </p:nvSpPr>
        <p:spPr>
          <a:xfrm>
            <a:off x="6910023" y="2839714"/>
            <a:ext cx="4548187" cy="2916952"/>
          </a:xfrm>
        </p:spPr>
        <p:txBody>
          <a:bodyPr>
            <a:normAutofit/>
          </a:bodyPr>
          <a:lstStyle>
            <a:lvl1pPr marL="179705" indent="-179705">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p:cNvSpPr>
            <a:spLocks noGrp="1"/>
          </p:cNvSpPr>
          <p:nvPr>
            <p:ph type="body" sz="quarter" idx="15"/>
          </p:nvPr>
        </p:nvSpPr>
        <p:spPr>
          <a:xfrm>
            <a:off x="830067" y="3889184"/>
            <a:ext cx="4548187" cy="1708223"/>
          </a:xfrm>
        </p:spPr>
        <p:txBody>
          <a:bodyPr>
            <a:normAutofit/>
          </a:bodyPr>
          <a:lstStyle>
            <a:lvl1pPr marL="179705" indent="-179705">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p:cNvSpPr>
            <a:spLocks noGrp="1"/>
          </p:cNvSpPr>
          <p:nvPr>
            <p:ph type="body" sz="quarter" idx="20"/>
          </p:nvPr>
        </p:nvSpPr>
        <p:spPr>
          <a:xfrm>
            <a:off x="811311" y="3294245"/>
            <a:ext cx="4365625" cy="2333625"/>
          </a:xfrm>
        </p:spPr>
        <p:txBody>
          <a:bodyPr>
            <a:normAutofit/>
          </a:bodyPr>
          <a:lstStyle>
            <a:lvl1pPr marL="179705" indent="-179705">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p:cNvSpPr>
            <a:spLocks noGrp="1"/>
          </p:cNvSpPr>
          <p:nvPr>
            <p:ph type="body" sz="quarter" idx="21"/>
          </p:nvPr>
        </p:nvSpPr>
        <p:spPr>
          <a:xfrm>
            <a:off x="5973985" y="3294245"/>
            <a:ext cx="4365625" cy="2333625"/>
          </a:xfrm>
        </p:spPr>
        <p:txBody>
          <a:bodyPr>
            <a:normAutofit/>
          </a:bodyPr>
          <a:lstStyle>
            <a:lvl1pPr marL="179705" indent="-179705">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p:cNvGrpSpPr/>
          <p:nvPr/>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p:cNvSpPr>
            <a:spLocks noGrp="1"/>
          </p:cNvSpPr>
          <p:nvPr>
            <p:ph type="chart" sz="quarter" idx="32" hasCustomPrompt="1"/>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p:cNvSpPr>
            <a:spLocks noGrp="1"/>
          </p:cNvSpPr>
          <p:nvPr>
            <p:ph type="dt" sz="half" idx="10"/>
          </p:nvPr>
        </p:nvSpPr>
        <p:spPr/>
        <p:txBody>
          <a:bodyPr/>
          <a:lstStyle/>
          <a:p>
            <a:r>
              <a:rPr lang="ru-RU" dirty="0"/>
              <a:t>MM.DD.20XX</a:t>
            </a:r>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p:cNvSpPr>
            <a:spLocks noGrp="1"/>
          </p:cNvSpPr>
          <p:nvPr>
            <p:ph type="tbl" sz="quarter" idx="17" hasCustomPrompt="1"/>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p:cNvGrpSpPr/>
          <p:nvPr userDrawn="1"/>
        </p:nvGrpSpPr>
        <p:grpSpPr>
          <a:xfrm flipH="1">
            <a:off x="-3477" y="0"/>
            <a:ext cx="2188800" cy="1933794"/>
            <a:chOff x="10003200" y="0"/>
            <a:chExt cx="2188800" cy="1933794"/>
          </a:xfrm>
        </p:grpSpPr>
        <p:sp>
          <p:nvSpPr>
            <p:cNvPr id="46" name="Freeform: Shape 45"/>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p:cNvSpPr>
            <a:spLocks noGrp="1"/>
          </p:cNvSpPr>
          <p:nvPr>
            <p:ph type="media" sz="quarter" idx="17" hasCustomPrompt="1"/>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p:cNvGrpSpPr/>
          <p:nvPr userDrawn="1"/>
        </p:nvGrpSpPr>
        <p:grpSpPr>
          <a:xfrm>
            <a:off x="-18799" y="2319272"/>
            <a:ext cx="2884236" cy="2824836"/>
            <a:chOff x="-18799" y="2319272"/>
            <a:chExt cx="2884236" cy="2824836"/>
          </a:xfrm>
        </p:grpSpPr>
        <p:sp>
          <p:nvSpPr>
            <p:cNvPr id="3" name="Freeform: Shape 2"/>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t>‹#›</a:t>
            </a:fld>
            <a:endParaRPr lang="ru-RU" dirty="0"/>
          </a:p>
        </p:txBody>
      </p:sp>
      <p:sp>
        <p:nvSpPr>
          <p:cNvPr id="11" name="Footer Placeholder 4"/>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dah_budiarti@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indah_budiarti@yahoo.co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12" y="389170"/>
            <a:ext cx="5994637" cy="1953979"/>
          </a:xfrm>
        </p:spPr>
        <p:txBody>
          <a:bodyPr/>
          <a:lstStyle/>
          <a:p>
            <a:r>
              <a:rPr lang="id-ID" sz="3200" b="1" dirty="0">
                <a:effectLst/>
                <a:latin typeface="+mn-lt"/>
                <a:ea typeface="Calibri" panose="020F0502020204030204" pitchFamily="34" charset="0"/>
              </a:rPr>
              <a:t>MENDESAIN PEMBELAJARAN FISIKA BERBASIS POTENSI LOKAL DI ERA </a:t>
            </a:r>
            <a:r>
              <a:rPr lang="id-ID" sz="3200" b="1" i="1" dirty="0">
                <a:effectLst/>
                <a:latin typeface="+mn-lt"/>
                <a:ea typeface="Calibri" panose="020F0502020204030204" pitchFamily="34" charset="0"/>
              </a:rPr>
              <a:t>NEW NORMAL</a:t>
            </a:r>
            <a:endParaRPr lang="ru-RU" sz="8800" dirty="0">
              <a:latin typeface="+mn-lt"/>
            </a:endParaRPr>
          </a:p>
        </p:txBody>
      </p:sp>
      <p:sp>
        <p:nvSpPr>
          <p:cNvPr id="6" name="Text Placeholder 5"/>
          <p:cNvSpPr>
            <a:spLocks noGrp="1"/>
          </p:cNvSpPr>
          <p:nvPr>
            <p:ph type="body" sz="quarter" idx="13"/>
          </p:nvPr>
        </p:nvSpPr>
        <p:spPr>
          <a:xfrm>
            <a:off x="930037" y="5228617"/>
            <a:ext cx="4142747" cy="1441912"/>
          </a:xfrm>
        </p:spPr>
        <p:txBody>
          <a:bodyPr>
            <a:normAutofit fontScale="92500" lnSpcReduction="20000"/>
          </a:bodyPr>
          <a:lstStyle/>
          <a:p>
            <a:r>
              <a:rPr lang="id-ID" sz="1800" dirty="0">
                <a:effectLst/>
                <a:ea typeface="Calibri" panose="020F0502020204030204" pitchFamily="34" charset="0"/>
              </a:rPr>
              <a:t>Indah Slamet Budiarti</a:t>
            </a:r>
            <a:endParaRPr lang="en-US" sz="1800" dirty="0">
              <a:effectLst/>
              <a:ea typeface="Calibri" panose="020F0502020204030204" pitchFamily="34" charset="0"/>
            </a:endParaRPr>
          </a:p>
          <a:p>
            <a:r>
              <a:rPr lang="id-ID" sz="1800" dirty="0">
                <a:effectLst/>
                <a:ea typeface="Calibri" panose="020F0502020204030204" pitchFamily="34" charset="0"/>
              </a:rPr>
              <a:t>Fakultas Keguruan dan Ilmu </a:t>
            </a:r>
            <a:r>
              <a:rPr lang="id-ID" sz="1800" dirty="0" smtClean="0">
                <a:effectLst/>
                <a:ea typeface="Calibri" panose="020F0502020204030204" pitchFamily="34" charset="0"/>
              </a:rPr>
              <a:t>Pendidikan</a:t>
            </a:r>
            <a:endParaRPr lang="en-US" sz="1800" dirty="0" smtClean="0">
              <a:effectLst/>
              <a:ea typeface="Calibri" panose="020F0502020204030204" pitchFamily="34" charset="0"/>
            </a:endParaRPr>
          </a:p>
          <a:p>
            <a:r>
              <a:rPr lang="id-ID" sz="1800" dirty="0" smtClean="0">
                <a:effectLst/>
                <a:ea typeface="Calibri" panose="020F0502020204030204" pitchFamily="34" charset="0"/>
              </a:rPr>
              <a:t>Universitas Cend</a:t>
            </a:r>
            <a:r>
              <a:rPr lang="en-US" sz="1800" dirty="0" smtClean="0">
                <a:effectLst/>
                <a:ea typeface="Calibri" panose="020F0502020204030204" pitchFamily="34" charset="0"/>
              </a:rPr>
              <a:t>e</a:t>
            </a:r>
            <a:r>
              <a:rPr lang="id-ID" sz="1800" dirty="0" smtClean="0">
                <a:effectLst/>
                <a:ea typeface="Calibri" panose="020F0502020204030204" pitchFamily="34" charset="0"/>
              </a:rPr>
              <a:t>rawasih</a:t>
            </a:r>
            <a:endParaRPr lang="en-US" sz="1800" dirty="0">
              <a:effectLst/>
              <a:ea typeface="Calibri" panose="020F0502020204030204" pitchFamily="34" charset="0"/>
            </a:endParaRPr>
          </a:p>
          <a:p>
            <a:r>
              <a:rPr lang="en-US" sz="1800" dirty="0">
                <a:effectLst/>
                <a:ea typeface="Calibri" panose="020F0502020204030204" pitchFamily="34" charset="0"/>
              </a:rPr>
              <a:t>E</a:t>
            </a:r>
            <a:r>
              <a:rPr lang="id-ID" sz="1800" dirty="0">
                <a:effectLst/>
                <a:ea typeface="Calibri" panose="020F0502020204030204" pitchFamily="34" charset="0"/>
              </a:rPr>
              <a:t>-mail: </a:t>
            </a:r>
            <a:r>
              <a:rPr lang="id-ID" sz="1800" u="sng" dirty="0">
                <a:solidFill>
                  <a:srgbClr val="0563C1"/>
                </a:solidFill>
                <a:effectLst/>
                <a:ea typeface="Calibri" panose="020F0502020204030204" pitchFamily="34" charset="0"/>
                <a:hlinkClick r:id="rId2"/>
              </a:rPr>
              <a:t>indah_budiarti@yahoo.com</a:t>
            </a:r>
            <a:endParaRPr lang="ru-RU" dirty="0"/>
          </a:p>
        </p:txBody>
      </p:sp>
      <p:sp>
        <p:nvSpPr>
          <p:cNvPr id="3" name="Text Placeholder 2"/>
          <p:cNvSpPr>
            <a:spLocks noGrp="1"/>
          </p:cNvSpPr>
          <p:nvPr>
            <p:ph type="body" sz="quarter" idx="20"/>
          </p:nvPr>
        </p:nvSpPr>
        <p:spPr>
          <a:xfrm>
            <a:off x="272812" y="2488990"/>
            <a:ext cx="4367531" cy="638196"/>
          </a:xfrm>
        </p:spPr>
        <p:txBody>
          <a:bodyPr/>
          <a:lstStyle/>
          <a:p>
            <a:r>
              <a:rPr lang="en-US" sz="2000" noProof="1" smtClean="0"/>
              <a:t>Selasa</a:t>
            </a:r>
            <a:r>
              <a:rPr lang="id-ID" sz="2000" noProof="1" smtClean="0"/>
              <a:t>, </a:t>
            </a:r>
            <a:r>
              <a:rPr lang="id-ID" sz="2000" noProof="1"/>
              <a:t>10 November 2020</a:t>
            </a:r>
          </a:p>
        </p:txBody>
      </p:sp>
      <p:pic>
        <p:nvPicPr>
          <p:cNvPr id="8" name="Picture Placeholder 7"/>
          <p:cNvPicPr>
            <a:picLocks noGrp="1" noChangeAspect="1"/>
          </p:cNvPicPr>
          <p:nvPr>
            <p:ph type="pic" sz="quarter" idx="21"/>
          </p:nvPr>
        </p:nvPicPr>
        <p:blipFill>
          <a:blip r:embed="rId3"/>
          <a:srcRect l="13380" r="1338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70560" y="4979670"/>
            <a:ext cx="10683240" cy="365125"/>
          </a:xfrm>
        </p:spPr>
        <p:txBody>
          <a:bodyPr/>
          <a:lstStyle/>
          <a:p>
            <a:r>
              <a:rPr lang="en-US" sz="1800" b="1" dirty="0">
                <a:effectLst/>
                <a:ea typeface="Calibri" panose="020F0502020204030204" pitchFamily="34" charset="0"/>
              </a:rPr>
              <a:t>Gambar 1. </a:t>
            </a:r>
            <a:r>
              <a:rPr lang="en-US" sz="1800" b="1" dirty="0" err="1">
                <a:effectLst/>
                <a:ea typeface="Calibri" panose="020F0502020204030204" pitchFamily="34" charset="0"/>
              </a:rPr>
              <a:t>Persentase Kehadiran</a:t>
            </a:r>
            <a:r>
              <a:rPr lang="en-US" sz="1800" b="1" dirty="0">
                <a:effectLst/>
                <a:ea typeface="Calibri" panose="020F0502020204030204" pitchFamily="34" charset="0"/>
              </a:rPr>
              <a:t> </a:t>
            </a:r>
            <a:r>
              <a:rPr lang="en-US" sz="1800" b="1" dirty="0" err="1">
                <a:effectLst/>
                <a:ea typeface="Calibri" panose="020F0502020204030204" pitchFamily="34" charset="0"/>
              </a:rPr>
              <a:t>Peserta</a:t>
            </a:r>
            <a:r>
              <a:rPr lang="en-US" sz="1800" b="1" dirty="0">
                <a:effectLst/>
                <a:ea typeface="Calibri" panose="020F0502020204030204" pitchFamily="34" charset="0"/>
              </a:rPr>
              <a:t> </a:t>
            </a:r>
            <a:r>
              <a:rPr lang="en-US" sz="1800" b="1" dirty="0" err="1">
                <a:effectLst/>
                <a:ea typeface="Calibri" panose="020F0502020204030204" pitchFamily="34" charset="0"/>
              </a:rPr>
              <a:t>Didik</a:t>
            </a:r>
            <a:r>
              <a:rPr lang="en-US" sz="1800" b="1" dirty="0">
                <a:effectLst/>
                <a:ea typeface="Calibri" panose="020F0502020204030204" pitchFamily="34" charset="0"/>
              </a:rPr>
              <a:t> yang </a:t>
            </a:r>
            <a:r>
              <a:rPr lang="en-US" sz="1800" b="1" dirty="0" err="1">
                <a:effectLst/>
                <a:ea typeface="Calibri" panose="020F0502020204030204" pitchFamily="34" charset="0"/>
              </a:rPr>
              <a:t>Mengikuti</a:t>
            </a:r>
            <a:r>
              <a:rPr lang="en-US" sz="1800" b="1" dirty="0">
                <a:effectLst/>
                <a:ea typeface="Calibri" panose="020F0502020204030204" pitchFamily="34" charset="0"/>
              </a:rPr>
              <a:t> </a:t>
            </a:r>
            <a:r>
              <a:rPr lang="en-US" sz="1800" b="1" dirty="0" err="1">
                <a:effectLst/>
                <a:ea typeface="Calibri" panose="020F0502020204030204" pitchFamily="34" charset="0"/>
              </a:rPr>
              <a:t>Pembelajaran</a:t>
            </a:r>
            <a:r>
              <a:rPr lang="en-US" sz="1800" b="1" dirty="0">
                <a:effectLst/>
                <a:ea typeface="Calibri" panose="020F0502020204030204" pitchFamily="34" charset="0"/>
              </a:rPr>
              <a:t> </a:t>
            </a:r>
            <a:r>
              <a:rPr lang="en-US" sz="1800" b="1" dirty="0" err="1">
                <a:effectLst/>
                <a:ea typeface="Calibri" panose="020F0502020204030204" pitchFamily="34" charset="0"/>
              </a:rPr>
              <a:t>Fisika</a:t>
            </a:r>
            <a:endParaRPr lang="ru-RU" dirty="0"/>
          </a:p>
        </p:txBody>
      </p:sp>
      <p:sp>
        <p:nvSpPr>
          <p:cNvPr id="6" name="Text Placeholder 5"/>
          <p:cNvSpPr>
            <a:spLocks noGrp="1"/>
          </p:cNvSpPr>
          <p:nvPr>
            <p:ph type="body" idx="18"/>
          </p:nvPr>
        </p:nvSpPr>
        <p:spPr>
          <a:xfrm>
            <a:off x="2008505" y="5515610"/>
            <a:ext cx="654685" cy="365125"/>
          </a:xfrm>
        </p:spPr>
        <p:txBody>
          <a:bodyPr/>
          <a:lstStyle/>
          <a:p>
            <a:r>
              <a:rPr lang="en-US"/>
              <a:t>78%</a:t>
            </a:r>
          </a:p>
        </p:txBody>
      </p:sp>
      <p:sp>
        <p:nvSpPr>
          <p:cNvPr id="7" name="Text Placeholder 6"/>
          <p:cNvSpPr>
            <a:spLocks noGrp="1"/>
          </p:cNvSpPr>
          <p:nvPr>
            <p:ph type="body" sz="quarter" idx="21"/>
          </p:nvPr>
        </p:nvSpPr>
        <p:spPr>
          <a:xfrm>
            <a:off x="1207135" y="5880735"/>
            <a:ext cx="2987040" cy="365125"/>
          </a:xfrm>
        </p:spPr>
        <p:txBody>
          <a:bodyPr>
            <a:normAutofit/>
          </a:bodyPr>
          <a:lstStyle/>
          <a:p>
            <a:r>
              <a:rPr lang="en-US"/>
              <a:t>Universitas Cendrawasih</a:t>
            </a:r>
          </a:p>
        </p:txBody>
      </p:sp>
      <p:sp>
        <p:nvSpPr>
          <p:cNvPr id="11" name="Text Placeholder 10"/>
          <p:cNvSpPr>
            <a:spLocks noGrp="1"/>
          </p:cNvSpPr>
          <p:nvPr>
            <p:ph type="body" idx="24"/>
          </p:nvPr>
        </p:nvSpPr>
        <p:spPr>
          <a:xfrm>
            <a:off x="4891405" y="5515610"/>
            <a:ext cx="654050" cy="365125"/>
          </a:xfrm>
        </p:spPr>
        <p:txBody>
          <a:bodyPr/>
          <a:lstStyle/>
          <a:p>
            <a:r>
              <a:rPr lang="en-US"/>
              <a:t>40%</a:t>
            </a:r>
          </a:p>
        </p:txBody>
      </p:sp>
      <p:sp>
        <p:nvSpPr>
          <p:cNvPr id="12" name="Text Placeholder 11"/>
          <p:cNvSpPr>
            <a:spLocks noGrp="1"/>
          </p:cNvSpPr>
          <p:nvPr>
            <p:ph type="body" sz="quarter" idx="25"/>
          </p:nvPr>
        </p:nvSpPr>
        <p:spPr>
          <a:xfrm>
            <a:off x="3957955" y="5899785"/>
            <a:ext cx="2719705" cy="679450"/>
          </a:xfrm>
        </p:spPr>
        <p:txBody>
          <a:bodyPr>
            <a:normAutofit/>
          </a:bodyPr>
          <a:lstStyle/>
          <a:p>
            <a:r>
              <a:rPr lang="en-US"/>
              <a:t>SMA Pembangunan 5 Yappis</a:t>
            </a:r>
          </a:p>
        </p:txBody>
      </p:sp>
      <p:sp>
        <p:nvSpPr>
          <p:cNvPr id="15" name="Text Placeholder 14"/>
          <p:cNvSpPr>
            <a:spLocks noGrp="1"/>
          </p:cNvSpPr>
          <p:nvPr>
            <p:ph type="body" idx="28"/>
          </p:nvPr>
        </p:nvSpPr>
        <p:spPr>
          <a:xfrm>
            <a:off x="7677785" y="5515610"/>
            <a:ext cx="857885" cy="365125"/>
          </a:xfrm>
        </p:spPr>
        <p:txBody>
          <a:bodyPr/>
          <a:lstStyle/>
          <a:p>
            <a:r>
              <a:rPr lang="en-US"/>
              <a:t>74%</a:t>
            </a:r>
          </a:p>
        </p:txBody>
      </p:sp>
      <p:sp>
        <p:nvSpPr>
          <p:cNvPr id="16" name="Text Placeholder 15"/>
          <p:cNvSpPr>
            <a:spLocks noGrp="1"/>
          </p:cNvSpPr>
          <p:nvPr>
            <p:ph type="body" sz="quarter" idx="29"/>
          </p:nvPr>
        </p:nvSpPr>
        <p:spPr>
          <a:xfrm>
            <a:off x="7125335" y="5816600"/>
            <a:ext cx="1810385" cy="365125"/>
          </a:xfrm>
        </p:spPr>
        <p:txBody>
          <a:bodyPr>
            <a:noAutofit/>
          </a:bodyPr>
          <a:lstStyle/>
          <a:p>
            <a:r>
              <a:rPr lang="en-US"/>
              <a:t>SMPN 5 Jayapura</a:t>
            </a:r>
          </a:p>
        </p:txBody>
      </p:sp>
      <p:sp>
        <p:nvSpPr>
          <p:cNvPr id="3" name="Slide Number Placeholder 2"/>
          <p:cNvSpPr>
            <a:spLocks noGrp="1"/>
          </p:cNvSpPr>
          <p:nvPr>
            <p:ph type="sldNum" sz="quarter" idx="12"/>
          </p:nvPr>
        </p:nvSpPr>
        <p:spPr/>
        <p:txBody>
          <a:bodyPr/>
          <a:lstStyle/>
          <a:p>
            <a:fld id="{D495E168-DA5E-4888-8D8A-92B118324C14}" type="slidenum">
              <a:rPr lang="ru-RU" smtClean="0"/>
              <a:t>10</a:t>
            </a:fld>
            <a:endParaRPr lang="ru-RU" dirty="0"/>
          </a:p>
        </p:txBody>
      </p:sp>
      <p:sp>
        <p:nvSpPr>
          <p:cNvPr id="5" name="Title 4"/>
          <p:cNvSpPr>
            <a:spLocks noGrp="1"/>
          </p:cNvSpPr>
          <p:nvPr>
            <p:ph type="title"/>
          </p:nvPr>
        </p:nvSpPr>
        <p:spPr>
          <a:xfrm>
            <a:off x="477520" y="379730"/>
            <a:ext cx="9733280" cy="888365"/>
          </a:xfrm>
        </p:spPr>
        <p:txBody>
          <a:bodyPr>
            <a:noAutofit/>
          </a:bodyPr>
          <a:lstStyle/>
          <a:p>
            <a:r>
              <a:rPr lang="id-ID" sz="2800" b="1" dirty="0">
                <a:effectLst/>
                <a:latin typeface="+mn-lt"/>
                <a:ea typeface="Calibri" panose="020F0502020204030204" pitchFamily="34" charset="0"/>
              </a:rPr>
              <a:t>HASIL OBSERVASI TENTANG PROSES PEMBELAJARAN FISIKA DI ERA </a:t>
            </a:r>
            <a:r>
              <a:rPr lang="id-ID" sz="2800" b="1" i="1" dirty="0">
                <a:effectLst/>
                <a:latin typeface="+mn-lt"/>
                <a:ea typeface="Calibri" panose="020F0502020204030204" pitchFamily="34" charset="0"/>
              </a:rPr>
              <a:t>NEW NORMAL</a:t>
            </a:r>
          </a:p>
        </p:txBody>
      </p:sp>
      <p:graphicFrame>
        <p:nvGraphicFramePr>
          <p:cNvPr id="20" name="Chart Placeholder 19"/>
          <p:cNvGraphicFramePr>
            <a:graphicFrameLocks noGrp="1"/>
          </p:cNvGraphicFramePr>
          <p:nvPr>
            <p:ph type="chart" sz="quarter" idx="32"/>
          </p:nvPr>
        </p:nvGraphicFramePr>
        <p:xfrm>
          <a:off x="1129030" y="1689735"/>
          <a:ext cx="9285605" cy="32899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11</a:t>
            </a:fld>
            <a:endParaRPr lang="ru-RU" dirty="0"/>
          </a:p>
        </p:txBody>
      </p:sp>
      <p:sp>
        <p:nvSpPr>
          <p:cNvPr id="4" name="Content Placeholder 3"/>
          <p:cNvSpPr>
            <a:spLocks noGrp="1"/>
          </p:cNvSpPr>
          <p:nvPr>
            <p:ph idx="1"/>
          </p:nvPr>
        </p:nvSpPr>
        <p:spPr/>
        <p:txBody>
          <a:bodyPr>
            <a:normAutofit/>
          </a:bodyPr>
          <a:lstStyle/>
          <a:p>
            <a:pPr algn="just"/>
            <a:r>
              <a:rPr lang="id-ID" sz="1800" dirty="0">
                <a:effectLst/>
                <a:ea typeface="Calibri" panose="020F0502020204030204" pitchFamily="34" charset="0"/>
              </a:rPr>
              <a:t>Semua pendidik sebagai responden wawancara menjawab bahwa mereka membutuhkan solusi untuk gawai, koneksi internet, dan ketepatan bobot pembelajaran daring dan luring serta kombinasi keduanya. Pendidik membutuhkan strategi pembelajaran baru untuk menjawab tantangan pembelajaran fisika di era </a:t>
            </a:r>
            <a:r>
              <a:rPr lang="id-ID" sz="1800" i="1" dirty="0">
                <a:effectLst/>
                <a:ea typeface="Calibri" panose="020F0502020204030204" pitchFamily="34" charset="0"/>
              </a:rPr>
              <a:t>new normal</a:t>
            </a:r>
            <a:r>
              <a:rPr lang="id-ID" sz="1800" dirty="0">
                <a:effectLst/>
                <a:ea typeface="Calibri" panose="020F0502020204030204" pitchFamily="34" charset="0"/>
              </a:rPr>
              <a:t> supaya kendala tersebut dapat dikurangi dampaknya (lihat bagian hasil wawancara).</a:t>
            </a:r>
            <a:endParaRPr lang="en-US" sz="1800" dirty="0">
              <a:effectLst/>
              <a:ea typeface="Calibri" panose="020F0502020204030204" pitchFamily="34" charset="0"/>
            </a:endParaRPr>
          </a:p>
          <a:p>
            <a:pPr algn="just"/>
            <a:r>
              <a:rPr lang="id-ID" sz="1800" dirty="0">
                <a:effectLst/>
                <a:ea typeface="Calibri" panose="020F0502020204030204" pitchFamily="34" charset="0"/>
              </a:rPr>
              <a:t>Penggabungan </a:t>
            </a:r>
            <a:r>
              <a:rPr lang="id-ID" sz="1800" i="1" dirty="0">
                <a:effectLst/>
                <a:ea typeface="Calibri" panose="020F0502020204030204" pitchFamily="34" charset="0"/>
              </a:rPr>
              <a:t>blended learning</a:t>
            </a:r>
            <a:r>
              <a:rPr lang="id-ID" sz="1800" dirty="0">
                <a:effectLst/>
                <a:ea typeface="Calibri" panose="020F0502020204030204" pitchFamily="34" charset="0"/>
              </a:rPr>
              <a:t> dengan potensi lokal diharapkan dapat menjadi solusi untuk masalah ini karena peserta didik diarahkan untuk mengeksplorasi potensi lokal mereka masing-masing. Pendidik nantinya akan mengintegrasikan temuan mereka dengan konsep sains asli. Hal inilah yang menjadi dasar pembelajaran fisika berbasis potensi lokal. Peserta didik lebih aktif daripada sekadar duduk dan memperhatikan </a:t>
            </a:r>
            <a:r>
              <a:rPr lang="id-ID" sz="1800" i="1" dirty="0">
                <a:effectLst/>
                <a:ea typeface="Calibri" panose="020F0502020204030204" pitchFamily="34" charset="0"/>
              </a:rPr>
              <a:t>slide </a:t>
            </a:r>
            <a:r>
              <a:rPr lang="id-ID" sz="1800" dirty="0">
                <a:effectLst/>
                <a:ea typeface="Calibri" panose="020F0502020204030204" pitchFamily="34" charset="0"/>
              </a:rPr>
              <a:t>Powerpoint yang ditampilkan pendidik pada layar gawai dan internet (lihat Tabel 1).</a:t>
            </a:r>
            <a:endParaRPr lang="en-US" sz="1800" dirty="0">
              <a:ea typeface="Calibri" panose="020F0502020204030204" pitchFamily="34" charset="0"/>
            </a:endParaRPr>
          </a:p>
          <a:p>
            <a:pPr algn="just"/>
            <a:r>
              <a:rPr lang="id-ID" sz="1800" dirty="0">
                <a:effectLst/>
                <a:ea typeface="Calibri" panose="020F0502020204030204" pitchFamily="34" charset="0"/>
              </a:rPr>
              <a:t>Pembelajaran fisika berbasis potensi lokal diharapkan dapat menjawab keresahan pendidik pada temuan ini. Peserta didik akan diarahkan untuk mencari dan membuat esai terkait potensi lokal di keluarga dan lingkungannya</a:t>
            </a:r>
            <a:r>
              <a:rPr lang="en-US" sz="1800" dirty="0">
                <a:effectLst/>
                <a:ea typeface="Calibri" panose="020F0502020204030204" pitchFamily="34" charset="0"/>
              </a:rPr>
              <a:t>. </a:t>
            </a:r>
            <a:r>
              <a:rPr lang="id-ID" sz="1800" dirty="0">
                <a:effectLst/>
                <a:ea typeface="Calibri" panose="020F0502020204030204" pitchFamily="34" charset="0"/>
              </a:rPr>
              <a:t>Pendidik, melalui diskusi, akan memberikan umpan baik berupa integrasi konsep fisika yang peserta didik temukan dan konsep fisika asli melalui diskusi</a:t>
            </a:r>
            <a:r>
              <a:rPr lang="en-US" sz="1800" dirty="0">
                <a:effectLst/>
                <a:ea typeface="Calibri" panose="020F0502020204030204" pitchFamily="34" charset="0"/>
              </a:rPr>
              <a:t> </a:t>
            </a:r>
            <a:r>
              <a:rPr lang="id-ID" sz="1800" dirty="0">
                <a:effectLst/>
                <a:ea typeface="Calibri" panose="020F0502020204030204" pitchFamily="34" charset="0"/>
              </a:rPr>
              <a:t>(lihat Gambar 1)</a:t>
            </a:r>
            <a:r>
              <a:rPr lang="en-US" sz="1800" dirty="0">
                <a:effectLst/>
                <a:ea typeface="Calibri" panose="020F0502020204030204" pitchFamily="34" charset="0"/>
              </a:rPr>
              <a:t>. </a:t>
            </a:r>
            <a:endParaRPr lang="id-ID" sz="1800" dirty="0"/>
          </a:p>
        </p:txBody>
      </p:sp>
      <p:sp>
        <p:nvSpPr>
          <p:cNvPr id="5" name="Title 4"/>
          <p:cNvSpPr>
            <a:spLocks noGrp="1"/>
          </p:cNvSpPr>
          <p:nvPr>
            <p:ph type="title"/>
          </p:nvPr>
        </p:nvSpPr>
        <p:spPr/>
        <p:txBody>
          <a:bodyPr>
            <a:normAutofit/>
          </a:bodyPr>
          <a:lstStyle/>
          <a:p>
            <a:r>
              <a:rPr lang="id-ID" sz="2800" dirty="0">
                <a:effectLst/>
                <a:latin typeface="+mn-lt"/>
                <a:ea typeface="Calibri" panose="020F0502020204030204" pitchFamily="34" charset="0"/>
              </a:rPr>
              <a:t>RENCANA DESAIN PEMBELAJARAN FISIKA BERBASIS POTENSI LOKAL DI ERA </a:t>
            </a:r>
            <a:r>
              <a:rPr lang="id-ID" sz="2800" i="1" dirty="0">
                <a:effectLst/>
                <a:latin typeface="+mn-lt"/>
                <a:ea typeface="Calibri" panose="020F0502020204030204" pitchFamily="34" charset="0"/>
              </a:rPr>
              <a:t>NEW NORMAL</a:t>
            </a:r>
            <a:endParaRPr lang="id-ID" sz="54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12</a:t>
            </a:fld>
            <a:endParaRPr lang="ru-RU" dirty="0"/>
          </a:p>
        </p:txBody>
      </p:sp>
      <p:sp>
        <p:nvSpPr>
          <p:cNvPr id="4" name="Content Placeholder 3"/>
          <p:cNvSpPr>
            <a:spLocks noGrp="1"/>
          </p:cNvSpPr>
          <p:nvPr>
            <p:ph idx="1"/>
          </p:nvPr>
        </p:nvSpPr>
        <p:spPr/>
        <p:txBody>
          <a:bodyPr>
            <a:normAutofit/>
          </a:bodyPr>
          <a:lstStyle/>
          <a:p>
            <a:pPr algn="just"/>
            <a:r>
              <a:rPr lang="id-ID" sz="3200" dirty="0">
                <a:solidFill>
                  <a:schemeClr val="tx1">
                    <a:lumMod val="85000"/>
                    <a:lumOff val="15000"/>
                  </a:schemeClr>
                </a:solidFill>
                <a:effectLst/>
                <a:ea typeface="Calibri" panose="020F0502020204030204" pitchFamily="34" charset="0"/>
              </a:rPr>
              <a:t>Selama pertemuan daring tersebut, jika ada peserta didik terkendala dengan koneksi internet atau gawai, maka peserta didik boleh diarahkan untuk mengamati potensi lokal yang ada pada keluarga atau lingkungannya. Kunci dari pembelajaran fisika berbasis potensi lokal selama era </a:t>
            </a:r>
            <a:r>
              <a:rPr lang="id-ID" sz="3200" i="1" dirty="0">
                <a:solidFill>
                  <a:schemeClr val="tx1">
                    <a:lumMod val="85000"/>
                    <a:lumOff val="15000"/>
                  </a:schemeClr>
                </a:solidFill>
                <a:effectLst/>
                <a:ea typeface="Calibri" panose="020F0502020204030204" pitchFamily="34" charset="0"/>
              </a:rPr>
              <a:t>new normal</a:t>
            </a:r>
            <a:r>
              <a:rPr lang="id-ID" sz="3200" dirty="0">
                <a:solidFill>
                  <a:schemeClr val="tx1">
                    <a:lumMod val="85000"/>
                    <a:lumOff val="15000"/>
                  </a:schemeClr>
                </a:solidFill>
                <a:effectLst/>
                <a:ea typeface="Calibri" panose="020F0502020204030204" pitchFamily="34" charset="0"/>
              </a:rPr>
              <a:t> adalah fleksibilitas pembelajaran bagi peserta didik, sehingga pembelajaran fisika tidak memberatkan peserta didik selama era </a:t>
            </a:r>
            <a:r>
              <a:rPr lang="id-ID" sz="3200" i="1" dirty="0">
                <a:solidFill>
                  <a:schemeClr val="tx1">
                    <a:lumMod val="85000"/>
                    <a:lumOff val="15000"/>
                  </a:schemeClr>
                </a:solidFill>
                <a:effectLst/>
                <a:ea typeface="Calibri" panose="020F0502020204030204" pitchFamily="34" charset="0"/>
              </a:rPr>
              <a:t>new normal</a:t>
            </a:r>
            <a:r>
              <a:rPr lang="id-ID" sz="3200" dirty="0">
                <a:solidFill>
                  <a:schemeClr val="tx1">
                    <a:lumMod val="85000"/>
                    <a:lumOff val="15000"/>
                  </a:schemeClr>
                </a:solidFill>
                <a:effectLst/>
                <a:ea typeface="Calibri" panose="020F0502020204030204" pitchFamily="34" charset="0"/>
              </a:rPr>
              <a:t> secara daring dan luring.</a:t>
            </a:r>
            <a:endParaRPr lang="id-ID" sz="3200" dirty="0">
              <a:solidFill>
                <a:schemeClr val="tx1">
                  <a:lumMod val="85000"/>
                  <a:lumOff val="15000"/>
                </a:schemeClr>
              </a:solidFill>
            </a:endParaRPr>
          </a:p>
        </p:txBody>
      </p:sp>
      <p:sp>
        <p:nvSpPr>
          <p:cNvPr id="5" name="Title 4"/>
          <p:cNvSpPr>
            <a:spLocks noGrp="1"/>
          </p:cNvSpPr>
          <p:nvPr>
            <p:ph type="title"/>
          </p:nvPr>
        </p:nvSpPr>
        <p:spPr/>
        <p:txBody>
          <a:bodyPr/>
          <a:lstStyle/>
          <a:p>
            <a:r>
              <a:rPr lang="en-US" dirty="0"/>
              <a:t>TEMUAN PENTING PENELITIAN</a:t>
            </a:r>
            <a:endParaRPr lang="id-ID"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sp>
        <p:nvSpPr>
          <p:cNvPr id="5" name="Slide Number Placeholder 4"/>
          <p:cNvSpPr>
            <a:spLocks noGrp="1"/>
          </p:cNvSpPr>
          <p:nvPr>
            <p:ph type="sldNum" sz="quarter" idx="12"/>
          </p:nvPr>
        </p:nvSpPr>
        <p:spPr/>
        <p:txBody>
          <a:bodyPr/>
          <a:lstStyle/>
          <a:p>
            <a:fld id="{D495E168-DA5E-4888-8D8A-92B118324C14}" type="slidenum">
              <a:rPr lang="ru-RU" smtClean="0"/>
              <a:t>13</a:t>
            </a:fld>
            <a:endParaRPr lang="ru-RU" dirty="0"/>
          </a:p>
        </p:txBody>
      </p:sp>
      <p:sp>
        <p:nvSpPr>
          <p:cNvPr id="6" name="Text Placeholder 5"/>
          <p:cNvSpPr>
            <a:spLocks noGrp="1"/>
          </p:cNvSpPr>
          <p:nvPr>
            <p:ph type="body" sz="quarter" idx="16"/>
          </p:nvPr>
        </p:nvSpPr>
        <p:spPr>
          <a:xfrm>
            <a:off x="2412987" y="4443802"/>
            <a:ext cx="7366026" cy="946532"/>
          </a:xfrm>
        </p:spPr>
        <p:txBody>
          <a:bodyPr/>
          <a:lstStyle/>
          <a:p>
            <a:r>
              <a:rPr lang="en-US" sz="2000" dirty="0"/>
              <a:t>Desain </a:t>
            </a:r>
            <a:r>
              <a:rPr lang="en-US" sz="2000" dirty="0" err="1"/>
              <a:t>Persentase</a:t>
            </a:r>
            <a:r>
              <a:rPr lang="en-US" sz="2000" dirty="0"/>
              <a:t> </a:t>
            </a:r>
            <a:r>
              <a:rPr lang="en-US" sz="2000" dirty="0" err="1"/>
              <a:t>Pembelajaran</a:t>
            </a:r>
            <a:r>
              <a:rPr lang="en-US" sz="2000" dirty="0"/>
              <a:t> Daring dan Luring </a:t>
            </a:r>
            <a:r>
              <a:rPr lang="en-US" sz="2000" dirty="0" err="1"/>
              <a:t>Fisika</a:t>
            </a:r>
            <a:r>
              <a:rPr lang="en-US" sz="2000" dirty="0"/>
              <a:t> </a:t>
            </a:r>
            <a:r>
              <a:rPr lang="en-US" sz="2000" dirty="0" err="1"/>
              <a:t>Selama</a:t>
            </a:r>
            <a:r>
              <a:rPr lang="en-US" sz="2000" dirty="0"/>
              <a:t> Era </a:t>
            </a:r>
            <a:r>
              <a:rPr lang="en-US" sz="2000" i="1" dirty="0"/>
              <a:t>New Normal </a:t>
            </a:r>
            <a:r>
              <a:rPr lang="en-US" sz="2000" dirty="0" smtClean="0"/>
              <a:t>(</a:t>
            </a:r>
            <a:r>
              <a:rPr lang="en-US" sz="2000" dirty="0" err="1" smtClean="0"/>
              <a:t>Adaptasi</a:t>
            </a:r>
            <a:r>
              <a:rPr lang="en-US" sz="2000" dirty="0" smtClean="0"/>
              <a:t> </a:t>
            </a:r>
            <a:r>
              <a:rPr lang="en-US" sz="2000" dirty="0" err="1" smtClean="0"/>
              <a:t>dari</a:t>
            </a:r>
            <a:r>
              <a:rPr lang="en-US" sz="2000" dirty="0" smtClean="0"/>
              <a:t> </a:t>
            </a:r>
            <a:r>
              <a:rPr lang="id-ID" sz="2000" dirty="0" smtClean="0">
                <a:effectLst/>
                <a:ea typeface="Calibri" panose="020F0502020204030204" pitchFamily="34" charset="0"/>
              </a:rPr>
              <a:t>Bohmer </a:t>
            </a:r>
            <a:r>
              <a:rPr lang="id-ID" sz="2000" dirty="0">
                <a:effectLst/>
                <a:ea typeface="Calibri" panose="020F0502020204030204" pitchFamily="34" charset="0"/>
              </a:rPr>
              <a:t>dkk., 2020</a:t>
            </a:r>
            <a:r>
              <a:rPr lang="en-US" sz="2000" dirty="0"/>
              <a:t>)</a:t>
            </a:r>
            <a:endParaRPr lang="id-ID" sz="2000" dirty="0"/>
          </a:p>
        </p:txBody>
      </p:sp>
      <p:graphicFrame>
        <p:nvGraphicFramePr>
          <p:cNvPr id="7" name="Picture Placeholder 6"/>
          <p:cNvGraphicFramePr>
            <a:graphicFrameLocks noGrp="1"/>
          </p:cNvGraphicFramePr>
          <p:nvPr>
            <p:ph type="pic" sz="quarter" idx="17"/>
          </p:nvPr>
        </p:nvGraphicFramePr>
        <p:xfrm>
          <a:off x="0" y="0"/>
          <a:ext cx="12190413" cy="556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itle 2"/>
          <p:cNvSpPr>
            <a:spLocks noGrp="1"/>
          </p:cNvSpPr>
          <p:nvPr>
            <p:ph type="title"/>
          </p:nvPr>
        </p:nvSpPr>
        <p:spPr/>
        <p:txBody>
          <a:bodyPr/>
          <a:lstStyle/>
          <a:p>
            <a:endParaRPr lang="id-ID"/>
          </a:p>
        </p:txBody>
      </p:sp>
      <p:sp>
        <p:nvSpPr>
          <p:cNvPr id="5" name="Slide Number Placeholder 4"/>
          <p:cNvSpPr>
            <a:spLocks noGrp="1"/>
          </p:cNvSpPr>
          <p:nvPr>
            <p:ph type="sldNum" sz="quarter" idx="12"/>
          </p:nvPr>
        </p:nvSpPr>
        <p:spPr/>
        <p:txBody>
          <a:bodyPr/>
          <a:lstStyle/>
          <a:p>
            <a:fld id="{D495E168-DA5E-4888-8D8A-92B118324C14}" type="slidenum">
              <a:rPr lang="ru-RU" smtClean="0"/>
              <a:t>14</a:t>
            </a:fld>
            <a:endParaRPr lang="ru-RU" dirty="0"/>
          </a:p>
        </p:txBody>
      </p:sp>
      <p:sp>
        <p:nvSpPr>
          <p:cNvPr id="6" name="Text Placeholder 5"/>
          <p:cNvSpPr>
            <a:spLocks noGrp="1"/>
          </p:cNvSpPr>
          <p:nvPr>
            <p:ph type="body" sz="quarter" idx="16"/>
          </p:nvPr>
        </p:nvSpPr>
        <p:spPr/>
        <p:txBody>
          <a:bodyPr/>
          <a:lstStyle/>
          <a:p>
            <a:r>
              <a:rPr lang="id-ID" sz="2000" b="1" dirty="0">
                <a:effectLst/>
                <a:ea typeface="Calibri" panose="020F0502020204030204" pitchFamily="34" charset="0"/>
              </a:rPr>
              <a:t>Desain Pembelajaran Fisika Berbasis Potensi Lokal</a:t>
            </a:r>
            <a:r>
              <a:rPr lang="en-US" sz="2000" b="1" dirty="0">
                <a:effectLst/>
                <a:ea typeface="Calibri" panose="020F0502020204030204" pitchFamily="34" charset="0"/>
              </a:rPr>
              <a:t> di Era </a:t>
            </a:r>
            <a:r>
              <a:rPr lang="en-US" sz="2000" b="1" i="1" dirty="0">
                <a:effectLst/>
                <a:ea typeface="Calibri" panose="020F0502020204030204" pitchFamily="34" charset="0"/>
              </a:rPr>
              <a:t>New Normal</a:t>
            </a:r>
            <a:endParaRPr lang="id-ID" sz="2000" i="1" dirty="0"/>
          </a:p>
        </p:txBody>
      </p:sp>
      <p:graphicFrame>
        <p:nvGraphicFramePr>
          <p:cNvPr id="7" name="Diagram 6"/>
          <p:cNvGraphicFramePr/>
          <p:nvPr/>
        </p:nvGraphicFramePr>
        <p:xfrm>
          <a:off x="361950" y="361950"/>
          <a:ext cx="11058525" cy="477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8"/>
          </p:nvPr>
        </p:nvPicPr>
        <p:blipFill>
          <a:blip r:embed="rId2"/>
          <a:srcRect t="9587" b="9587"/>
          <a:stretch>
            <a:fillRect/>
          </a:stretch>
        </p:blipFill>
        <p:spPr/>
      </p:pic>
      <p:sp>
        <p:nvSpPr>
          <p:cNvPr id="3" name="Title 2"/>
          <p:cNvSpPr>
            <a:spLocks noGrp="1"/>
          </p:cNvSpPr>
          <p:nvPr>
            <p:ph type="title"/>
          </p:nvPr>
        </p:nvSpPr>
        <p:spPr>
          <a:xfrm>
            <a:off x="815853" y="1231900"/>
            <a:ext cx="5280147" cy="782638"/>
          </a:xfrm>
        </p:spPr>
        <p:txBody>
          <a:bodyPr>
            <a:noAutofit/>
          </a:bodyPr>
          <a:lstStyle/>
          <a:p>
            <a:r>
              <a:rPr lang="en-US" sz="2800" dirty="0"/>
              <a:t>POTENSI LOKAL DI INDONESIA</a:t>
            </a:r>
            <a:endParaRPr lang="id-ID" sz="2800" dirty="0"/>
          </a:p>
        </p:txBody>
      </p:sp>
      <p:sp>
        <p:nvSpPr>
          <p:cNvPr id="4" name="Footer Placeholder 3"/>
          <p:cNvSpPr>
            <a:spLocks noGrp="1"/>
          </p:cNvSpPr>
          <p:nvPr>
            <p:ph type="ftr" sz="quarter" idx="11"/>
          </p:nvPr>
        </p:nvSpPr>
        <p:spPr>
          <a:xfrm>
            <a:off x="7689609" y="5451694"/>
            <a:ext cx="3908793" cy="365125"/>
          </a:xfrm>
        </p:spPr>
        <p:txBody>
          <a:bodyPr/>
          <a:lstStyle/>
          <a:p>
            <a:r>
              <a:rPr lang="en-US" dirty="0" err="1"/>
              <a:t>Sumber</a:t>
            </a:r>
            <a:r>
              <a:rPr lang="en-US" dirty="0"/>
              <a:t> Gambar: Kompasiana.com</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t>15</a:t>
            </a:fld>
            <a:endParaRPr lang="ru-RU" dirty="0"/>
          </a:p>
        </p:txBody>
      </p:sp>
      <p:sp>
        <p:nvSpPr>
          <p:cNvPr id="6" name="Text Placeholder 5"/>
          <p:cNvSpPr>
            <a:spLocks noGrp="1"/>
          </p:cNvSpPr>
          <p:nvPr>
            <p:ph type="body" sz="quarter" idx="15"/>
          </p:nvPr>
        </p:nvSpPr>
        <p:spPr>
          <a:xfrm>
            <a:off x="811115" y="3079062"/>
            <a:ext cx="4548187" cy="3102882"/>
          </a:xfrm>
        </p:spPr>
        <p:txBody>
          <a:bodyPr>
            <a:noAutofit/>
          </a:bodyPr>
          <a:lstStyle/>
          <a:p>
            <a:pPr algn="just"/>
            <a:r>
              <a:rPr lang="id-ID" sz="1800" dirty="0">
                <a:solidFill>
                  <a:schemeClr val="tx1"/>
                </a:solidFill>
                <a:effectLst/>
                <a:ea typeface="Calibri" panose="020F0502020204030204" pitchFamily="34" charset="0"/>
              </a:rPr>
              <a:t>Budiarti melakukan penelitian pembelajaran fisika berbasis </a:t>
            </a:r>
            <a:r>
              <a:rPr lang="id-ID" sz="1800" i="1" dirty="0">
                <a:solidFill>
                  <a:schemeClr val="tx1"/>
                </a:solidFill>
                <a:effectLst/>
                <a:ea typeface="Calibri" panose="020F0502020204030204" pitchFamily="34" charset="0"/>
              </a:rPr>
              <a:t>local wisdom</a:t>
            </a:r>
            <a:r>
              <a:rPr lang="id-ID" sz="1800" dirty="0">
                <a:solidFill>
                  <a:schemeClr val="tx1"/>
                </a:solidFill>
                <a:effectLst/>
                <a:ea typeface="Calibri" panose="020F0502020204030204" pitchFamily="34" charset="0"/>
              </a:rPr>
              <a:t> dengan mengambil adat Bakar Batu di Papua dan dikaitkan secara kontekstual dengan konsep suhu dan kalor</a:t>
            </a:r>
            <a:r>
              <a:rPr lang="en-US" sz="1800" dirty="0">
                <a:solidFill>
                  <a:schemeClr val="tx1"/>
                </a:solidFill>
                <a:effectLst/>
                <a:ea typeface="Calibri" panose="020F0502020204030204" pitchFamily="34" charset="0"/>
              </a:rPr>
              <a:t> </a:t>
            </a:r>
            <a:r>
              <a:rPr lang="id-ID" sz="1800" dirty="0">
                <a:solidFill>
                  <a:schemeClr val="tx1"/>
                </a:solidFill>
                <a:effectLst/>
                <a:ea typeface="Calibri" panose="020F0502020204030204" pitchFamily="34" charset="0"/>
              </a:rPr>
              <a:t>(Budiarti dkk., 2020; Budiarti, 2017; Winarti dkk., 2017).</a:t>
            </a:r>
            <a:r>
              <a:rPr lang="en-US" sz="1800" dirty="0">
                <a:solidFill>
                  <a:schemeClr val="tx1"/>
                </a:solidFill>
                <a:effectLst/>
                <a:ea typeface="Calibri" panose="020F0502020204030204" pitchFamily="34" charset="0"/>
              </a:rPr>
              <a:t> Hasil </a:t>
            </a:r>
            <a:r>
              <a:rPr lang="en-US" sz="1800" dirty="0" err="1">
                <a:solidFill>
                  <a:schemeClr val="tx1"/>
                </a:solidFill>
                <a:effectLst/>
                <a:ea typeface="Calibri" panose="020F0502020204030204" pitchFamily="34" charset="0"/>
              </a:rPr>
              <a:t>penelitian</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mendapatkan</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kesimpulan</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bahwa</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pembelajaran</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fisika</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bebasis</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potensi</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lokal</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dapat</a:t>
            </a:r>
            <a:r>
              <a:rPr lang="en-US" sz="1800" dirty="0">
                <a:solidFill>
                  <a:schemeClr val="tx1"/>
                </a:solidFill>
                <a:effectLst/>
                <a:ea typeface="Calibri" panose="020F0502020204030204" pitchFamily="34" charset="0"/>
              </a:rPr>
              <a:t> </a:t>
            </a:r>
            <a:r>
              <a:rPr lang="en-US" sz="1800" dirty="0" err="1">
                <a:solidFill>
                  <a:schemeClr val="tx1"/>
                </a:solidFill>
                <a:effectLst/>
                <a:ea typeface="Calibri" panose="020F0502020204030204" pitchFamily="34" charset="0"/>
              </a:rPr>
              <a:t>meningkatkan</a:t>
            </a:r>
            <a:r>
              <a:rPr lang="en-US" sz="1800" dirty="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keterampilan</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berpikir</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tingkat</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tinggi</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siswa</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pada</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materi</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suhu</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dan</a:t>
            </a:r>
            <a:r>
              <a:rPr lang="en-US" sz="1800" dirty="0" smtClean="0">
                <a:solidFill>
                  <a:schemeClr val="tx1"/>
                </a:solidFill>
                <a:effectLst/>
                <a:ea typeface="Calibri" panose="020F0502020204030204" pitchFamily="34" charset="0"/>
              </a:rPr>
              <a:t> </a:t>
            </a:r>
            <a:r>
              <a:rPr lang="en-US" sz="1800" dirty="0" err="1" smtClean="0">
                <a:solidFill>
                  <a:schemeClr val="tx1"/>
                </a:solidFill>
                <a:effectLst/>
                <a:ea typeface="Calibri" panose="020F0502020204030204" pitchFamily="34" charset="0"/>
              </a:rPr>
              <a:t>kalor</a:t>
            </a:r>
            <a:r>
              <a:rPr lang="en-US" sz="1800" dirty="0" smtClean="0">
                <a:solidFill>
                  <a:schemeClr val="tx1"/>
                </a:solidFill>
                <a:effectLst/>
                <a:ea typeface="Calibri" panose="020F0502020204030204" pitchFamily="34" charset="0"/>
              </a:rPr>
              <a:t>.</a:t>
            </a:r>
            <a:endParaRPr lang="id-ID" sz="1800" dirty="0">
              <a:solidFill>
                <a:schemeClr val="tx1"/>
              </a:solidFill>
            </a:endParaRPr>
          </a:p>
        </p:txBody>
      </p:sp>
      <p:sp>
        <p:nvSpPr>
          <p:cNvPr id="7" name="Text Placeholder 6"/>
          <p:cNvSpPr>
            <a:spLocks noGrp="1"/>
          </p:cNvSpPr>
          <p:nvPr>
            <p:ph type="body" sz="quarter" idx="16"/>
          </p:nvPr>
        </p:nvSpPr>
        <p:spPr/>
        <p:txBody>
          <a:bodyPr/>
          <a:lstStyle/>
          <a:p>
            <a:r>
              <a:rPr lang="en-US" dirty="0" err="1"/>
              <a:t>Penelitian</a:t>
            </a:r>
            <a:r>
              <a:rPr lang="en-US" dirty="0"/>
              <a:t> </a:t>
            </a:r>
            <a:r>
              <a:rPr lang="en-US" dirty="0" err="1"/>
              <a:t>empiris</a:t>
            </a:r>
            <a:r>
              <a:rPr lang="en-US" dirty="0"/>
              <a:t> </a:t>
            </a:r>
            <a:r>
              <a:rPr lang="en-US" dirty="0" err="1"/>
              <a:t>terkait</a:t>
            </a:r>
            <a:r>
              <a:rPr lang="en-US" dirty="0"/>
              <a:t> </a:t>
            </a:r>
            <a:r>
              <a:rPr lang="en-US" dirty="0" err="1"/>
              <a:t>pembelajaran</a:t>
            </a:r>
            <a:r>
              <a:rPr lang="en-US" dirty="0"/>
              <a:t> </a:t>
            </a:r>
            <a:r>
              <a:rPr lang="en-US" dirty="0" err="1"/>
              <a:t>fisika</a:t>
            </a:r>
            <a:r>
              <a:rPr lang="en-US" dirty="0"/>
              <a:t> </a:t>
            </a:r>
            <a:r>
              <a:rPr lang="en-US" dirty="0" err="1"/>
              <a:t>berbasis</a:t>
            </a:r>
            <a:r>
              <a:rPr lang="en-US" dirty="0"/>
              <a:t> </a:t>
            </a:r>
            <a:r>
              <a:rPr lang="en-US" dirty="0" err="1"/>
              <a:t>potensi</a:t>
            </a:r>
            <a:r>
              <a:rPr lang="en-US" dirty="0"/>
              <a:t> </a:t>
            </a:r>
            <a:r>
              <a:rPr lang="en-US" dirty="0" err="1"/>
              <a:t>lokal</a:t>
            </a:r>
            <a:r>
              <a:rPr lang="en-US" dirty="0"/>
              <a:t> di Papua.</a:t>
            </a:r>
            <a:endParaRPr lang="id-ID"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8"/>
          </p:nvPr>
        </p:nvPicPr>
        <p:blipFill>
          <a:blip r:embed="rId2"/>
          <a:srcRect t="9587" b="9587"/>
          <a:stretch>
            <a:fillRect/>
          </a:stretch>
        </p:blipFill>
        <p:spPr/>
      </p:pic>
      <p:sp>
        <p:nvSpPr>
          <p:cNvPr id="3" name="Title 2"/>
          <p:cNvSpPr>
            <a:spLocks noGrp="1"/>
          </p:cNvSpPr>
          <p:nvPr>
            <p:ph type="title"/>
          </p:nvPr>
        </p:nvSpPr>
        <p:spPr>
          <a:xfrm>
            <a:off x="815853" y="1231900"/>
            <a:ext cx="5280147" cy="782638"/>
          </a:xfrm>
        </p:spPr>
        <p:txBody>
          <a:bodyPr>
            <a:noAutofit/>
          </a:bodyPr>
          <a:lstStyle/>
          <a:p>
            <a:r>
              <a:rPr lang="en-US" sz="2800" dirty="0"/>
              <a:t>POTENSI LOKAL DI INDONESIA</a:t>
            </a:r>
            <a:endParaRPr lang="id-ID" sz="2800" dirty="0"/>
          </a:p>
        </p:txBody>
      </p:sp>
      <p:sp>
        <p:nvSpPr>
          <p:cNvPr id="4" name="Footer Placeholder 3"/>
          <p:cNvSpPr>
            <a:spLocks noGrp="1"/>
          </p:cNvSpPr>
          <p:nvPr>
            <p:ph type="ftr" sz="quarter" idx="11"/>
          </p:nvPr>
        </p:nvSpPr>
        <p:spPr>
          <a:xfrm>
            <a:off x="6775208" y="5485899"/>
            <a:ext cx="3908793" cy="365125"/>
          </a:xfrm>
        </p:spPr>
        <p:txBody>
          <a:bodyPr/>
          <a:lstStyle/>
          <a:p>
            <a:r>
              <a:rPr lang="en-US" dirty="0" err="1"/>
              <a:t>Sumber</a:t>
            </a:r>
            <a:r>
              <a:rPr lang="en-US" dirty="0"/>
              <a:t> Gambar: Kompasiana.com</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t>16</a:t>
            </a:fld>
            <a:endParaRPr lang="ru-RU" dirty="0"/>
          </a:p>
        </p:txBody>
      </p:sp>
      <p:sp>
        <p:nvSpPr>
          <p:cNvPr id="6" name="Text Placeholder 5"/>
          <p:cNvSpPr>
            <a:spLocks noGrp="1"/>
          </p:cNvSpPr>
          <p:nvPr>
            <p:ph type="body" sz="quarter" idx="15"/>
          </p:nvPr>
        </p:nvSpPr>
        <p:spPr>
          <a:xfrm>
            <a:off x="811115" y="3079063"/>
            <a:ext cx="4548187" cy="3102881"/>
          </a:xfrm>
        </p:spPr>
        <p:txBody>
          <a:bodyPr>
            <a:noAutofit/>
          </a:bodyPr>
          <a:lstStyle/>
          <a:p>
            <a:pPr algn="just"/>
            <a:r>
              <a:rPr lang="id-ID" sz="2000" dirty="0">
                <a:solidFill>
                  <a:schemeClr val="tx1"/>
                </a:solidFill>
                <a:effectLst/>
                <a:ea typeface="Calibri" panose="020F0502020204030204" pitchFamily="34" charset="0"/>
              </a:rPr>
              <a:t>Ertando mengembangkan angket tentang pengetahuan potensi lokal terkait mitos pohon beringin di Yogyakarta </a:t>
            </a:r>
            <a:r>
              <a:rPr lang="id-ID" sz="2000" i="1" dirty="0">
                <a:solidFill>
                  <a:schemeClr val="tx1"/>
                </a:solidFill>
                <a:effectLst/>
                <a:ea typeface="Calibri" panose="020F0502020204030204" pitchFamily="34" charset="0"/>
              </a:rPr>
              <a:t>(Ficus sp.)</a:t>
            </a:r>
            <a:r>
              <a:rPr lang="id-ID" sz="2000" dirty="0">
                <a:solidFill>
                  <a:schemeClr val="tx1"/>
                </a:solidFill>
                <a:effectLst/>
                <a:ea typeface="Calibri" panose="020F0502020204030204" pitchFamily="34" charset="0"/>
              </a:rPr>
              <a:t> dan hubungannya dengan konsep fisika (Ertando &amp; Muflihaini, 2020). </a:t>
            </a:r>
            <a:r>
              <a:rPr lang="en-US" sz="2000" dirty="0">
                <a:solidFill>
                  <a:schemeClr val="tx1"/>
                </a:solidFill>
                <a:effectLst/>
                <a:ea typeface="Calibri" panose="020F0502020204030204" pitchFamily="34" charset="0"/>
              </a:rPr>
              <a:t>Hasil </a:t>
            </a:r>
            <a:r>
              <a:rPr lang="en-US" sz="2000" dirty="0" err="1">
                <a:solidFill>
                  <a:schemeClr val="tx1"/>
                </a:solidFill>
                <a:effectLst/>
                <a:ea typeface="Calibri" panose="020F0502020204030204" pitchFamily="34" charset="0"/>
              </a:rPr>
              <a:t>penelitian</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mendapatkan</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kesimpulan</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bahwa</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mitos</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pohon</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beringin</a:t>
            </a:r>
            <a:r>
              <a:rPr lang="en-US" sz="2000" dirty="0">
                <a:solidFill>
                  <a:schemeClr val="tx1"/>
                </a:solidFill>
                <a:effectLst/>
                <a:ea typeface="Calibri" panose="020F0502020204030204" pitchFamily="34" charset="0"/>
              </a:rPr>
              <a:t> di Yogyakarta </a:t>
            </a:r>
            <a:r>
              <a:rPr lang="en-US" sz="2000" dirty="0" err="1">
                <a:solidFill>
                  <a:schemeClr val="tx1"/>
                </a:solidFill>
                <a:effectLst/>
                <a:ea typeface="Calibri" panose="020F0502020204030204" pitchFamily="34" charset="0"/>
              </a:rPr>
              <a:t>erat</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kaitannya</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dengan</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konsep</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kesetimbangan</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benda</a:t>
            </a:r>
            <a:r>
              <a:rPr lang="en-US" sz="2000" dirty="0">
                <a:solidFill>
                  <a:schemeClr val="tx1"/>
                </a:solidFill>
                <a:effectLst/>
                <a:ea typeface="Calibri" panose="020F0502020204030204" pitchFamily="34" charset="0"/>
              </a:rPr>
              <a:t> </a:t>
            </a:r>
            <a:r>
              <a:rPr lang="en-US" sz="2000" dirty="0" err="1">
                <a:solidFill>
                  <a:schemeClr val="tx1"/>
                </a:solidFill>
                <a:effectLst/>
                <a:ea typeface="Calibri" panose="020F0502020204030204" pitchFamily="34" charset="0"/>
              </a:rPr>
              <a:t>tegar</a:t>
            </a:r>
            <a:r>
              <a:rPr lang="en-US" sz="2000" dirty="0">
                <a:solidFill>
                  <a:schemeClr val="tx1"/>
                </a:solidFill>
                <a:effectLst/>
                <a:ea typeface="Calibri" panose="020F0502020204030204" pitchFamily="34" charset="0"/>
              </a:rPr>
              <a:t>.</a:t>
            </a:r>
            <a:endParaRPr lang="id-ID" sz="2000" dirty="0">
              <a:solidFill>
                <a:schemeClr val="tx1"/>
              </a:solidFill>
            </a:endParaRPr>
          </a:p>
        </p:txBody>
      </p:sp>
      <p:sp>
        <p:nvSpPr>
          <p:cNvPr id="7" name="Text Placeholder 6"/>
          <p:cNvSpPr>
            <a:spLocks noGrp="1"/>
          </p:cNvSpPr>
          <p:nvPr>
            <p:ph type="body" sz="quarter" idx="16"/>
          </p:nvPr>
        </p:nvSpPr>
        <p:spPr/>
        <p:txBody>
          <a:bodyPr/>
          <a:lstStyle/>
          <a:p>
            <a:r>
              <a:rPr lang="en-US" dirty="0" err="1"/>
              <a:t>Penelitian</a:t>
            </a:r>
            <a:r>
              <a:rPr lang="en-US" dirty="0"/>
              <a:t> </a:t>
            </a:r>
            <a:r>
              <a:rPr lang="en-US" dirty="0" err="1"/>
              <a:t>empiris</a:t>
            </a:r>
            <a:r>
              <a:rPr lang="en-US" dirty="0"/>
              <a:t> </a:t>
            </a:r>
            <a:r>
              <a:rPr lang="en-US" dirty="0" err="1"/>
              <a:t>terkait</a:t>
            </a:r>
            <a:r>
              <a:rPr lang="en-US" dirty="0"/>
              <a:t> </a:t>
            </a:r>
            <a:r>
              <a:rPr lang="en-US" dirty="0" err="1"/>
              <a:t>pembelajaran</a:t>
            </a:r>
            <a:r>
              <a:rPr lang="en-US" dirty="0"/>
              <a:t> </a:t>
            </a:r>
            <a:r>
              <a:rPr lang="en-US" dirty="0" err="1"/>
              <a:t>fisika</a:t>
            </a:r>
            <a:r>
              <a:rPr lang="en-US" dirty="0"/>
              <a:t> </a:t>
            </a:r>
            <a:r>
              <a:rPr lang="en-US" dirty="0" err="1"/>
              <a:t>berbasis</a:t>
            </a:r>
            <a:r>
              <a:rPr lang="en-US" dirty="0"/>
              <a:t> </a:t>
            </a:r>
            <a:r>
              <a:rPr lang="en-US" dirty="0" err="1"/>
              <a:t>potensi</a:t>
            </a:r>
            <a:r>
              <a:rPr lang="en-US" dirty="0"/>
              <a:t> </a:t>
            </a:r>
            <a:r>
              <a:rPr lang="en-US" dirty="0" err="1"/>
              <a:t>lokal</a:t>
            </a:r>
            <a:r>
              <a:rPr lang="en-US" dirty="0"/>
              <a:t> di </a:t>
            </a:r>
            <a:r>
              <a:rPr lang="en-US" dirty="0" err="1"/>
              <a:t>Jawa</a:t>
            </a:r>
            <a:r>
              <a:rPr lang="en-US" dirty="0"/>
              <a:t>.</a:t>
            </a:r>
            <a:endParaRPr lang="id-ID"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IMAGE</a:t>
            </a:r>
            <a:endParaRPr lang="ru-RU" dirty="0"/>
          </a:p>
        </p:txBody>
      </p:sp>
      <p:sp>
        <p:nvSpPr>
          <p:cNvPr id="5" name="Text Placeholder 4"/>
          <p:cNvSpPr>
            <a:spLocks noGrp="1"/>
          </p:cNvSpPr>
          <p:nvPr>
            <p:ph type="body" sz="quarter" idx="16"/>
          </p:nvPr>
        </p:nvSpPr>
        <p:spPr>
          <a:xfrm>
            <a:off x="1318282" y="5526115"/>
            <a:ext cx="7366026" cy="946532"/>
          </a:xfrm>
        </p:spPr>
        <p:txBody>
          <a:bodyPr/>
          <a:lstStyle/>
          <a:p>
            <a:r>
              <a:rPr lang="en-US" dirty="0" err="1"/>
              <a:t>Contoh</a:t>
            </a:r>
            <a:r>
              <a:rPr lang="en-US" dirty="0"/>
              <a:t> </a:t>
            </a:r>
            <a:r>
              <a:rPr lang="en-US" dirty="0" err="1"/>
              <a:t>Penggunaan</a:t>
            </a:r>
            <a:r>
              <a:rPr lang="en-US" dirty="0"/>
              <a:t> </a:t>
            </a:r>
            <a:r>
              <a:rPr lang="en-US" dirty="0" err="1"/>
              <a:t>Aplikasi</a:t>
            </a:r>
            <a:r>
              <a:rPr lang="en-US" dirty="0"/>
              <a:t> </a:t>
            </a:r>
            <a:r>
              <a:rPr lang="en-US" dirty="0" smtClean="0"/>
              <a:t>JITSI Meet</a:t>
            </a:r>
            <a:endParaRPr lang="en-US" dirty="0"/>
          </a:p>
          <a:p>
            <a:r>
              <a:rPr lang="en-US" dirty="0" err="1"/>
              <a:t>dalam</a:t>
            </a:r>
            <a:r>
              <a:rPr lang="en-US" dirty="0"/>
              <a:t> </a:t>
            </a:r>
            <a:r>
              <a:rPr lang="en-US" dirty="0" err="1"/>
              <a:t>Pembelajaran</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t>17</a:t>
            </a:fld>
            <a:endParaRPr lang="ru-RU" dirty="0"/>
          </a:p>
        </p:txBody>
      </p:sp>
      <p:pic>
        <p:nvPicPr>
          <p:cNvPr id="18" name="Picture 17"/>
          <p:cNvPicPr>
            <a:picLocks noChangeAspect="1"/>
          </p:cNvPicPr>
          <p:nvPr/>
        </p:nvPicPr>
        <p:blipFill>
          <a:blip r:embed="rId2"/>
          <a:stretch>
            <a:fillRect/>
          </a:stretch>
        </p:blipFill>
        <p:spPr>
          <a:xfrm>
            <a:off x="2820474" y="1339687"/>
            <a:ext cx="4623516" cy="3876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TERIMA KASIH!</a:t>
            </a:r>
            <a:endParaRPr lang="ru-RU" dirty="0"/>
          </a:p>
        </p:txBody>
      </p:sp>
      <p:sp>
        <p:nvSpPr>
          <p:cNvPr id="3" name="Text Placeholder 2"/>
          <p:cNvSpPr>
            <a:spLocks noGrp="1"/>
          </p:cNvSpPr>
          <p:nvPr>
            <p:ph type="body" sz="quarter" idx="16"/>
          </p:nvPr>
        </p:nvSpPr>
        <p:spPr>
          <a:xfrm>
            <a:off x="814944" y="2442600"/>
            <a:ext cx="4367531" cy="524711"/>
          </a:xfrm>
        </p:spPr>
        <p:txBody>
          <a:bodyPr/>
          <a:lstStyle/>
          <a:p>
            <a:r>
              <a:rPr lang="en-US" dirty="0"/>
              <a:t>Indah Slamet Budiarti</a:t>
            </a:r>
            <a:endParaRPr lang="ru-RU" dirty="0"/>
          </a:p>
        </p:txBody>
      </p:sp>
      <p:sp>
        <p:nvSpPr>
          <p:cNvPr id="4" name="Text Placeholder 3"/>
          <p:cNvSpPr>
            <a:spLocks noGrp="1"/>
          </p:cNvSpPr>
          <p:nvPr>
            <p:ph type="body" sz="quarter" idx="17"/>
          </p:nvPr>
        </p:nvSpPr>
        <p:spPr>
          <a:xfrm>
            <a:off x="877658" y="3191330"/>
            <a:ext cx="4367531" cy="365125"/>
          </a:xfrm>
        </p:spPr>
        <p:txBody>
          <a:bodyPr/>
          <a:lstStyle/>
          <a:p>
            <a:r>
              <a:rPr lang="en-US" sz="2800" dirty="0" err="1"/>
              <a:t>Afiliasi</a:t>
            </a:r>
            <a:r>
              <a:rPr lang="en-US" sz="2800" dirty="0"/>
              <a:t>:</a:t>
            </a:r>
            <a:endParaRPr lang="ru-RU" sz="2800" dirty="0"/>
          </a:p>
        </p:txBody>
      </p:sp>
      <p:sp>
        <p:nvSpPr>
          <p:cNvPr id="5" name="Text Placeholder 4"/>
          <p:cNvSpPr>
            <a:spLocks noGrp="1"/>
          </p:cNvSpPr>
          <p:nvPr>
            <p:ph type="body" sz="quarter" idx="18"/>
          </p:nvPr>
        </p:nvSpPr>
        <p:spPr>
          <a:xfrm>
            <a:off x="877657" y="3556455"/>
            <a:ext cx="4367531" cy="823573"/>
          </a:xfrm>
        </p:spPr>
        <p:txBody>
          <a:bodyPr/>
          <a:lstStyle/>
          <a:p>
            <a:r>
              <a:rPr lang="id-ID" sz="2800" dirty="0">
                <a:effectLst/>
                <a:ea typeface="Calibri" panose="020F0502020204030204" pitchFamily="34" charset="0"/>
              </a:rPr>
              <a:t>Fakultas Keguruan dan Ilmu Pendidikan, Universitas Cendrawasih</a:t>
            </a:r>
            <a:endParaRPr lang="ru-RU" sz="2800" dirty="0"/>
          </a:p>
        </p:txBody>
      </p:sp>
      <p:sp>
        <p:nvSpPr>
          <p:cNvPr id="6" name="Text Placeholder 5"/>
          <p:cNvSpPr>
            <a:spLocks noGrp="1"/>
          </p:cNvSpPr>
          <p:nvPr>
            <p:ph type="body" sz="quarter" idx="19"/>
          </p:nvPr>
        </p:nvSpPr>
        <p:spPr>
          <a:xfrm>
            <a:off x="877657" y="4969172"/>
            <a:ext cx="4367531" cy="365125"/>
          </a:xfrm>
        </p:spPr>
        <p:txBody>
          <a:bodyPr/>
          <a:lstStyle/>
          <a:p>
            <a:r>
              <a:rPr lang="en-US" sz="2800" dirty="0"/>
              <a:t>Email:</a:t>
            </a:r>
            <a:endParaRPr lang="ru-RU" sz="2800" dirty="0"/>
          </a:p>
        </p:txBody>
      </p:sp>
      <p:sp>
        <p:nvSpPr>
          <p:cNvPr id="7" name="Text Placeholder 6"/>
          <p:cNvSpPr>
            <a:spLocks noGrp="1"/>
          </p:cNvSpPr>
          <p:nvPr>
            <p:ph type="body" sz="quarter" idx="20"/>
          </p:nvPr>
        </p:nvSpPr>
        <p:spPr>
          <a:xfrm>
            <a:off x="877656" y="5334297"/>
            <a:ext cx="4989743" cy="365125"/>
          </a:xfrm>
        </p:spPr>
        <p:txBody>
          <a:bodyPr/>
          <a:lstStyle/>
          <a:p>
            <a:r>
              <a:rPr lang="id-ID" sz="2800" u="sng" dirty="0">
                <a:solidFill>
                  <a:srgbClr val="0563C1"/>
                </a:solidFill>
                <a:effectLst/>
                <a:ea typeface="Calibri" panose="020F0502020204030204" pitchFamily="34" charset="0"/>
                <a:hlinkClick r:id="rId2"/>
              </a:rPr>
              <a:t>indah_budiarti@yahoo.com</a:t>
            </a:r>
            <a:endParaRPr lang="ru-RU" sz="2800" dirty="0"/>
          </a:p>
        </p:txBody>
      </p:sp>
      <p:pic>
        <p:nvPicPr>
          <p:cNvPr id="11" name="Picture Placeholder 10"/>
          <p:cNvPicPr>
            <a:picLocks noGrp="1" noChangeAspect="1"/>
          </p:cNvPicPr>
          <p:nvPr>
            <p:ph type="pic" sz="quarter" idx="21"/>
          </p:nvPr>
        </p:nvPicPr>
        <p:blipFill>
          <a:blip r:embed="rId3"/>
          <a:srcRect l="17041" r="1704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2000" dirty="0"/>
              <a:t>BAKAR BATU ADALAH SALAH SATU POTENSI LOKAL DI PAPUA YANG MEMILIKI KETERKAITAN DENGAN KONSEP SUHU DAN KALOR</a:t>
            </a:r>
            <a:endParaRPr lang="ru-RU" sz="2000" dirty="0"/>
          </a:p>
        </p:txBody>
      </p:sp>
      <p:sp>
        <p:nvSpPr>
          <p:cNvPr id="5" name="Subtitle 4"/>
          <p:cNvSpPr>
            <a:spLocks noGrp="1"/>
          </p:cNvSpPr>
          <p:nvPr>
            <p:ph type="subTitle" idx="1"/>
          </p:nvPr>
        </p:nvSpPr>
        <p:spPr>
          <a:xfrm>
            <a:off x="781987" y="5588235"/>
            <a:ext cx="9907478" cy="1095900"/>
          </a:xfrm>
        </p:spPr>
        <p:txBody>
          <a:bodyPr>
            <a:noAutofit/>
          </a:bodyPr>
          <a:lstStyle/>
          <a:p>
            <a:pPr algn="just"/>
            <a:r>
              <a:rPr lang="id-ID" i="0" dirty="0">
                <a:solidFill>
                  <a:schemeClr val="tx2"/>
                </a:solidFill>
                <a:effectLst/>
                <a:latin typeface="Arial" panose="020B0604020202020204" pitchFamily="34" charset="0"/>
              </a:rPr>
              <a:t>Tradisi bakar batu merupakan salah satu tradisi penting di Papua yang berupa ritual memasak bersama-sama warga satu kampung yang bertujuan untuk </a:t>
            </a:r>
            <a:r>
              <a:rPr lang="en-US" i="0" dirty="0" err="1" smtClean="0">
                <a:solidFill>
                  <a:schemeClr val="tx2"/>
                </a:solidFill>
                <a:effectLst/>
                <a:latin typeface="Arial" panose="020B0604020202020204" pitchFamily="34" charset="0"/>
              </a:rPr>
              <a:t>mengucapkan</a:t>
            </a:r>
            <a:r>
              <a:rPr lang="en-US" i="0" dirty="0" smtClean="0">
                <a:solidFill>
                  <a:schemeClr val="tx2"/>
                </a:solidFill>
                <a:effectLst/>
                <a:latin typeface="Arial" panose="020B0604020202020204" pitchFamily="34" charset="0"/>
              </a:rPr>
              <a:t> </a:t>
            </a:r>
            <a:r>
              <a:rPr lang="id-ID" i="0" dirty="0" smtClean="0">
                <a:solidFill>
                  <a:schemeClr val="tx2"/>
                </a:solidFill>
                <a:effectLst/>
                <a:latin typeface="Arial" panose="020B0604020202020204" pitchFamily="34" charset="0"/>
              </a:rPr>
              <a:t>syukur</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atas</a:t>
            </a:r>
            <a:r>
              <a:rPr lang="en-US" i="0" dirty="0" smtClean="0">
                <a:solidFill>
                  <a:schemeClr val="tx2"/>
                </a:solidFill>
                <a:effectLst/>
                <a:latin typeface="Arial" panose="020B0604020202020204" pitchFamily="34" charset="0"/>
              </a:rPr>
              <a:t> </a:t>
            </a:r>
            <a:r>
              <a:rPr lang="id-ID" i="0" dirty="0" smtClean="0">
                <a:solidFill>
                  <a:schemeClr val="tx2"/>
                </a:solidFill>
                <a:effectLst/>
                <a:latin typeface="Arial" panose="020B0604020202020204" pitchFamily="34" charset="0"/>
              </a:rPr>
              <a:t>kelahiran</a:t>
            </a:r>
            <a:r>
              <a:rPr lang="id-ID" i="0" dirty="0">
                <a:solidFill>
                  <a:schemeClr val="tx2"/>
                </a:solidFill>
                <a:effectLst/>
                <a:latin typeface="Arial" panose="020B0604020202020204" pitchFamily="34" charset="0"/>
              </a:rPr>
              <a:t>, perkawinan adat, penobatan kepala </a:t>
            </a:r>
            <a:r>
              <a:rPr lang="id-ID" i="0" dirty="0" smtClean="0">
                <a:solidFill>
                  <a:schemeClr val="tx2"/>
                </a:solidFill>
                <a:effectLst/>
                <a:latin typeface="Arial" panose="020B0604020202020204" pitchFamily="34" charset="0"/>
              </a:rPr>
              <a:t>suku, mengumpulkan </a:t>
            </a:r>
            <a:r>
              <a:rPr lang="id-ID" i="0" dirty="0">
                <a:solidFill>
                  <a:schemeClr val="tx2"/>
                </a:solidFill>
                <a:effectLst/>
                <a:latin typeface="Arial" panose="020B0604020202020204" pitchFamily="34" charset="0"/>
              </a:rPr>
              <a:t>prajurit untuk </a:t>
            </a:r>
            <a:r>
              <a:rPr lang="id-ID" i="0" dirty="0" smtClean="0">
                <a:solidFill>
                  <a:schemeClr val="tx2"/>
                </a:solidFill>
                <a:effectLst/>
                <a:latin typeface="Arial" panose="020B0604020202020204" pitchFamily="34" charset="0"/>
              </a:rPr>
              <a:t>berperang</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dan</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saat</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terjadi</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perdamaian</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setelah</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perang</a:t>
            </a:r>
            <a:r>
              <a:rPr lang="en-US" i="0" dirty="0" smtClean="0">
                <a:solidFill>
                  <a:schemeClr val="tx2"/>
                </a:solidFill>
                <a:effectLst/>
                <a:latin typeface="Arial" panose="020B0604020202020204" pitchFamily="34" charset="0"/>
              </a:rPr>
              <a:t> </a:t>
            </a:r>
            <a:r>
              <a:rPr lang="en-US" i="0" dirty="0" err="1" smtClean="0">
                <a:solidFill>
                  <a:schemeClr val="tx2"/>
                </a:solidFill>
                <a:effectLst/>
                <a:latin typeface="Arial" panose="020B0604020202020204" pitchFamily="34" charset="0"/>
              </a:rPr>
              <a:t>suku</a:t>
            </a:r>
            <a:r>
              <a:rPr lang="id-ID" i="0" dirty="0" smtClean="0">
                <a:solidFill>
                  <a:schemeClr val="tx2"/>
                </a:solidFill>
                <a:effectLst/>
                <a:latin typeface="Arial" panose="020B0604020202020204" pitchFamily="34" charset="0"/>
              </a:rPr>
              <a:t>.</a:t>
            </a:r>
            <a:endParaRPr lang="id-ID" dirty="0">
              <a:solidFill>
                <a:schemeClr val="tx2"/>
              </a:solidFill>
            </a:endParaRPr>
          </a:p>
        </p:txBody>
      </p:sp>
      <p:sp>
        <p:nvSpPr>
          <p:cNvPr id="11" name="Footer Placeholder 10"/>
          <p:cNvSpPr>
            <a:spLocks noGrp="1"/>
          </p:cNvSpPr>
          <p:nvPr>
            <p:ph type="ftr" sz="quarter" idx="11"/>
          </p:nvPr>
        </p:nvSpPr>
        <p:spPr>
          <a:xfrm>
            <a:off x="606380" y="5004710"/>
            <a:ext cx="3808348" cy="365125"/>
          </a:xfrm>
        </p:spPr>
        <p:txBody>
          <a:bodyPr/>
          <a:lstStyle/>
          <a:p>
            <a:r>
              <a:rPr lang="en-US" dirty="0" err="1"/>
              <a:t>Sumber</a:t>
            </a:r>
            <a:r>
              <a:rPr lang="en-US" dirty="0"/>
              <a:t> Gambar: Genpi.com </a:t>
            </a:r>
            <a:endParaRPr lang="ru-RU" dirty="0"/>
          </a:p>
        </p:txBody>
      </p:sp>
      <p:sp>
        <p:nvSpPr>
          <p:cNvPr id="12" name="Slide Number Placeholder 11"/>
          <p:cNvSpPr>
            <a:spLocks noGrp="1"/>
          </p:cNvSpPr>
          <p:nvPr>
            <p:ph type="sldNum" sz="quarter" idx="12"/>
          </p:nvPr>
        </p:nvSpPr>
        <p:spPr/>
        <p:txBody>
          <a:bodyPr/>
          <a:lstStyle/>
          <a:p>
            <a:fld id="{D495E168-DA5E-4888-8D8A-92B118324C14}" type="slidenum">
              <a:rPr lang="ru-RU" smtClean="0"/>
              <a:t>2</a:t>
            </a:fld>
            <a:endParaRPr lang="ru-RU" dirty="0"/>
          </a:p>
        </p:txBody>
      </p:sp>
      <p:pic>
        <p:nvPicPr>
          <p:cNvPr id="7" name="Picture Placeholder 6"/>
          <p:cNvPicPr>
            <a:picLocks noGrp="1" noChangeAspect="1"/>
          </p:cNvPicPr>
          <p:nvPr>
            <p:ph type="pic" sz="quarter" idx="13"/>
          </p:nvPr>
        </p:nvPicPr>
        <p:blipFill>
          <a:blip r:embed="rId2"/>
          <a:srcRect t="33073" b="3307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LATAR BELAKANG</a:t>
            </a:r>
            <a:endParaRPr lang="ru-RU" dirty="0"/>
          </a:p>
        </p:txBody>
      </p:sp>
      <p:sp>
        <p:nvSpPr>
          <p:cNvPr id="4" name="Text Placeholder 3"/>
          <p:cNvSpPr>
            <a:spLocks noGrp="1"/>
          </p:cNvSpPr>
          <p:nvPr>
            <p:ph type="body" sz="quarter" idx="14"/>
          </p:nvPr>
        </p:nvSpPr>
        <p:spPr>
          <a:xfrm>
            <a:off x="6117465" y="1944710"/>
            <a:ext cx="5340745" cy="4623515"/>
          </a:xfrm>
        </p:spPr>
        <p:txBody>
          <a:bodyPr>
            <a:noAutofit/>
          </a:bodyPr>
          <a:lstStyle/>
          <a:p>
            <a:pPr algn="just"/>
            <a:r>
              <a:rPr lang="id-ID" dirty="0">
                <a:solidFill>
                  <a:schemeClr val="tx1">
                    <a:lumMod val="85000"/>
                    <a:lumOff val="15000"/>
                  </a:schemeClr>
                </a:solidFill>
                <a:effectLst/>
                <a:ea typeface="Calibri" panose="020F0502020204030204" pitchFamily="34" charset="0"/>
              </a:rPr>
              <a:t>Pada era </a:t>
            </a:r>
            <a:r>
              <a:rPr lang="id-ID" i="1" dirty="0">
                <a:solidFill>
                  <a:schemeClr val="tx1">
                    <a:lumMod val="85000"/>
                    <a:lumOff val="15000"/>
                  </a:schemeClr>
                </a:solidFill>
                <a:effectLst/>
                <a:ea typeface="Calibri" panose="020F0502020204030204" pitchFamily="34" charset="0"/>
              </a:rPr>
              <a:t>new normal</a:t>
            </a:r>
            <a:r>
              <a:rPr lang="id-ID" dirty="0">
                <a:solidFill>
                  <a:schemeClr val="tx1">
                    <a:lumMod val="85000"/>
                    <a:lumOff val="15000"/>
                  </a:schemeClr>
                </a:solidFill>
                <a:effectLst/>
                <a:ea typeface="Calibri" panose="020F0502020204030204" pitchFamily="34" charset="0"/>
              </a:rPr>
              <a:t> seperti saat ini, peserta didik dituntut untuk semakin beradaptasi dengan lingkungan pembelajaran digital melalui kombinasi pembelajaran luring dan daring</a:t>
            </a:r>
            <a:r>
              <a:rPr lang="en-US" dirty="0" smtClean="0">
                <a:solidFill>
                  <a:schemeClr val="tx1">
                    <a:lumMod val="85000"/>
                    <a:lumOff val="15000"/>
                  </a:schemeClr>
                </a:solidFill>
              </a:rPr>
              <a:t>.</a:t>
            </a:r>
            <a:endParaRPr lang="en-US" dirty="0">
              <a:solidFill>
                <a:schemeClr val="tx1">
                  <a:lumMod val="85000"/>
                  <a:lumOff val="15000"/>
                </a:schemeClr>
              </a:solidFill>
            </a:endParaRPr>
          </a:p>
          <a:p>
            <a:pPr algn="just"/>
            <a:r>
              <a:rPr lang="id-ID" dirty="0">
                <a:solidFill>
                  <a:schemeClr val="tx1">
                    <a:lumMod val="85000"/>
                    <a:lumOff val="15000"/>
                  </a:schemeClr>
                </a:solidFill>
                <a:effectLst/>
                <a:ea typeface="Calibri" panose="020F0502020204030204" pitchFamily="34" charset="0"/>
              </a:rPr>
              <a:t>Perlu adanya desain pembelajaran yang baru untuk mengatasi problema tersebut, sehingga pendidik tetap optimal dalam menyampaikan konsep fisika dan peserta didik tetap memiliki tingkat pemahaman konsep fisika yang baik</a:t>
            </a:r>
            <a:r>
              <a:rPr lang="en-US" dirty="0" smtClean="0">
                <a:solidFill>
                  <a:schemeClr val="tx1">
                    <a:lumMod val="85000"/>
                    <a:lumOff val="15000"/>
                  </a:schemeClr>
                </a:solidFill>
              </a:rPr>
              <a:t>.</a:t>
            </a:r>
            <a:endParaRPr lang="en-US" dirty="0">
              <a:solidFill>
                <a:schemeClr val="tx1">
                  <a:lumMod val="85000"/>
                  <a:lumOff val="15000"/>
                </a:schemeClr>
              </a:solidFill>
            </a:endParaRPr>
          </a:p>
          <a:p>
            <a:pPr algn="just"/>
            <a:r>
              <a:rPr lang="id-ID" dirty="0">
                <a:solidFill>
                  <a:schemeClr val="tx1">
                    <a:lumMod val="85000"/>
                    <a:lumOff val="15000"/>
                  </a:schemeClr>
                </a:solidFill>
                <a:effectLst/>
                <a:ea typeface="Calibri" panose="020F0502020204030204" pitchFamily="34" charset="0"/>
              </a:rPr>
              <a:t>Pembelajaran fisika di daerah urban seringkali dilengkapi dengan perlengkapan praktikum baik itu secara demonstrasi maupun eksperimen untuk menunjang pembelajaran. Namun, daerah-daerah yang kesulitan memiliki akses teknologi secara mutlak “terpaksa” harus menggunakan piranti di sekitar tempat tinggal peserta didik supaya konsep-konsep pembelajaran fisika tetap tersampaikan dengan baik </a:t>
            </a:r>
            <a:r>
              <a:rPr lang="en-US" dirty="0" smtClean="0">
                <a:solidFill>
                  <a:schemeClr val="tx1">
                    <a:lumMod val="85000"/>
                    <a:lumOff val="15000"/>
                  </a:schemeClr>
                </a:solidFill>
                <a:effectLst/>
                <a:ea typeface="Calibri" panose="020F0502020204030204" pitchFamily="34" charset="0"/>
              </a:rPr>
              <a:t>(</a:t>
            </a:r>
            <a:r>
              <a:rPr lang="en-US" dirty="0" err="1" smtClean="0">
                <a:solidFill>
                  <a:schemeClr val="tx1">
                    <a:lumMod val="85000"/>
                    <a:lumOff val="15000"/>
                  </a:schemeClr>
                </a:solidFill>
                <a:effectLst/>
                <a:ea typeface="Calibri" panose="020F0502020204030204" pitchFamily="34" charset="0"/>
              </a:rPr>
              <a:t>I.S.Budiarti</a:t>
            </a:r>
            <a:r>
              <a:rPr lang="en-US" dirty="0">
                <a:solidFill>
                  <a:schemeClr val="tx1">
                    <a:lumMod val="85000"/>
                    <a:lumOff val="15000"/>
                  </a:schemeClr>
                </a:solidFill>
                <a:effectLst/>
                <a:ea typeface="Calibri" panose="020F0502020204030204" pitchFamily="34" charset="0"/>
              </a:rPr>
              <a:t>, 2017; Handhika dkk., 2020).</a:t>
            </a:r>
            <a:r>
              <a:rPr lang="id-ID" dirty="0">
                <a:solidFill>
                  <a:schemeClr val="tx1">
                    <a:lumMod val="85000"/>
                    <a:lumOff val="15000"/>
                  </a:schemeClr>
                </a:solidFill>
                <a:effectLst/>
                <a:ea typeface="Calibri" panose="020F0502020204030204" pitchFamily="34" charset="0"/>
              </a:rPr>
              <a:t> </a:t>
            </a:r>
            <a:endParaRPr lang="en-US" dirty="0">
              <a:solidFill>
                <a:schemeClr val="tx1">
                  <a:lumMod val="85000"/>
                  <a:lumOff val="15000"/>
                </a:schemeClr>
              </a:solidFill>
              <a:effectLst/>
              <a:ea typeface="Calibri" panose="020F0502020204030204" pitchFamily="34" charset="0"/>
            </a:endParaRPr>
          </a:p>
          <a:p>
            <a:pPr algn="just"/>
            <a:r>
              <a:rPr lang="id-ID" dirty="0">
                <a:solidFill>
                  <a:schemeClr val="tx1">
                    <a:lumMod val="85000"/>
                    <a:lumOff val="15000"/>
                  </a:schemeClr>
                </a:solidFill>
                <a:effectLst/>
                <a:ea typeface="Calibri" panose="020F0502020204030204" pitchFamily="34" charset="0"/>
              </a:rPr>
              <a:t>Potensi lokal yang ada pada setiap daerah di Indonesia dapat digunakan sebagai sarana pembelajaran kontekstual (Abonyi, Achimugu, &amp; Njoku, 2014; C. A. Dewi, Khery, &amp; Erna, 2019; Fasasi, 2017; Hiwatig, 2008; Hurrell &amp; Albuquerque, 2012).</a:t>
            </a:r>
            <a:endParaRPr lang="ru-RU" dirty="0">
              <a:solidFill>
                <a:schemeClr val="tx1">
                  <a:lumMod val="85000"/>
                  <a:lumOff val="15000"/>
                </a:schemeClr>
              </a:solidFill>
            </a:endParaRPr>
          </a:p>
        </p:txBody>
      </p:sp>
      <p:sp>
        <p:nvSpPr>
          <p:cNvPr id="6" name="Footer Placeholder 5"/>
          <p:cNvSpPr>
            <a:spLocks noGrp="1"/>
          </p:cNvSpPr>
          <p:nvPr>
            <p:ph type="ftr" sz="quarter" idx="11"/>
          </p:nvPr>
        </p:nvSpPr>
        <p:spPr/>
        <p:txBody>
          <a:bodyPr/>
          <a:lstStyle/>
          <a:p>
            <a:r>
              <a:rPr lang="en-US" dirty="0" err="1"/>
              <a:t>Sumber</a:t>
            </a:r>
            <a:r>
              <a:rPr lang="en-US" dirty="0"/>
              <a:t> Gambar: Beritapapua.id</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3</a:t>
            </a:fld>
            <a:endParaRPr lang="ru-RU" dirty="0"/>
          </a:p>
        </p:txBody>
      </p:sp>
      <p:pic>
        <p:nvPicPr>
          <p:cNvPr id="10" name="Picture Placeholder 9"/>
          <p:cNvPicPr>
            <a:picLocks noGrp="1" noChangeAspect="1"/>
          </p:cNvPicPr>
          <p:nvPr>
            <p:ph type="pic" sz="quarter" idx="15"/>
          </p:nvPr>
        </p:nvPicPr>
        <p:blipFill>
          <a:blip r:embed="rId2"/>
          <a:srcRect l="20525" r="20525"/>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TUJUAN PENELITIAN</a:t>
            </a:r>
            <a:endParaRPr lang="ru-RU" dirty="0"/>
          </a:p>
        </p:txBody>
      </p:sp>
      <p:sp>
        <p:nvSpPr>
          <p:cNvPr id="25" name="Text Placeholder 24"/>
          <p:cNvSpPr>
            <a:spLocks noGrp="1"/>
          </p:cNvSpPr>
          <p:nvPr>
            <p:ph type="body" sz="quarter" idx="17"/>
          </p:nvPr>
        </p:nvSpPr>
        <p:spPr>
          <a:xfrm>
            <a:off x="811115" y="2409825"/>
            <a:ext cx="5267713" cy="3772119"/>
          </a:xfrm>
        </p:spPr>
        <p:txBody>
          <a:bodyPr>
            <a:noAutofit/>
          </a:bodyPr>
          <a:lstStyle/>
          <a:p>
            <a:pPr algn="just"/>
            <a:r>
              <a:rPr lang="id-ID" sz="1600" dirty="0">
                <a:solidFill>
                  <a:schemeClr val="tx1">
                    <a:lumMod val="85000"/>
                    <a:lumOff val="15000"/>
                  </a:schemeClr>
                </a:solidFill>
                <a:effectLst/>
                <a:ea typeface="Calibri" panose="020F0502020204030204" pitchFamily="34" charset="0"/>
              </a:rPr>
              <a:t>Berdasarkan latar belakang tersebut, kami melakukan penelitian yang fokus pada perancangan desain pembelajaran fisika berbasis potensi lokal di era </a:t>
            </a:r>
            <a:r>
              <a:rPr lang="id-ID" sz="1600" i="1" dirty="0">
                <a:solidFill>
                  <a:schemeClr val="tx1">
                    <a:lumMod val="85000"/>
                    <a:lumOff val="15000"/>
                  </a:schemeClr>
                </a:solidFill>
                <a:effectLst/>
                <a:ea typeface="Calibri" panose="020F0502020204030204" pitchFamily="34" charset="0"/>
              </a:rPr>
              <a:t>new normal</a:t>
            </a:r>
            <a:r>
              <a:rPr lang="id-ID" sz="1600" dirty="0">
                <a:solidFill>
                  <a:schemeClr val="tx1">
                    <a:lumMod val="85000"/>
                    <a:lumOff val="15000"/>
                  </a:schemeClr>
                </a:solidFill>
                <a:effectLst/>
                <a:ea typeface="Calibri" panose="020F0502020204030204" pitchFamily="34" charset="0"/>
              </a:rPr>
              <a:t> paska era karantina pandemi COVID-19 di Indonesia. Lokasi penelitian kami adalah Jayapura, Papua. Kami melakukan studi awal dengan pendidik dari sekolah terkait untuk mendapatkan data mengenai proses pembelajaran yang kini berlangsung di instansi sekolah sebagai sampel. Sebagai tindak lanjut, kami mengajukan desain pembelajaran fisika untuk menjawab tantangan yang sedang dihadapi oleh pendidik di Jayapura, Papua, di era </a:t>
            </a:r>
            <a:r>
              <a:rPr lang="id-ID" sz="1600" i="1" dirty="0">
                <a:solidFill>
                  <a:schemeClr val="tx1">
                    <a:lumMod val="85000"/>
                    <a:lumOff val="15000"/>
                  </a:schemeClr>
                </a:solidFill>
                <a:effectLst/>
                <a:ea typeface="Calibri" panose="020F0502020204030204" pitchFamily="34" charset="0"/>
              </a:rPr>
              <a:t>new normal</a:t>
            </a:r>
            <a:r>
              <a:rPr lang="id-ID" sz="1600" dirty="0">
                <a:solidFill>
                  <a:schemeClr val="tx1">
                    <a:lumMod val="85000"/>
                    <a:lumOff val="15000"/>
                  </a:schemeClr>
                </a:solidFill>
                <a:effectLst/>
                <a:ea typeface="Calibri" panose="020F0502020204030204" pitchFamily="34" charset="0"/>
              </a:rPr>
              <a:t>. Penelitian ini kami harap dapat menjadi batu loncatan untuk penelitian-penelitian selanjutnya yang membahas tentang desain pembelajaran baru di era </a:t>
            </a:r>
            <a:r>
              <a:rPr lang="id-ID" sz="1600" i="1" dirty="0">
                <a:solidFill>
                  <a:schemeClr val="tx1">
                    <a:lumMod val="85000"/>
                    <a:lumOff val="15000"/>
                  </a:schemeClr>
                </a:solidFill>
                <a:effectLst/>
                <a:ea typeface="Calibri" panose="020F0502020204030204" pitchFamily="34" charset="0"/>
              </a:rPr>
              <a:t>new normal</a:t>
            </a:r>
            <a:r>
              <a:rPr lang="id-ID" sz="1600" dirty="0">
                <a:solidFill>
                  <a:schemeClr val="tx1">
                    <a:lumMod val="85000"/>
                    <a:lumOff val="15000"/>
                  </a:schemeClr>
                </a:solidFill>
                <a:effectLst/>
                <a:ea typeface="Calibri" panose="020F0502020204030204" pitchFamily="34" charset="0"/>
              </a:rPr>
              <a:t> untuk mata pelajaran yang lain.</a:t>
            </a:r>
            <a:endParaRPr lang="en-US" sz="16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D495E168-DA5E-4888-8D8A-92B118324C14}" type="slidenum">
              <a:rPr lang="ru-RU" smtClean="0"/>
              <a:t>4</a:t>
            </a:fld>
            <a:endParaRPr lang="ru-RU" dirty="0"/>
          </a:p>
        </p:txBody>
      </p:sp>
      <p:pic>
        <p:nvPicPr>
          <p:cNvPr id="6" name="Picture 5"/>
          <p:cNvPicPr>
            <a:picLocks noChangeAspect="1"/>
          </p:cNvPicPr>
          <p:nvPr/>
        </p:nvPicPr>
        <p:blipFill>
          <a:blip r:embed="rId2"/>
          <a:stretch>
            <a:fillRect/>
          </a:stretch>
        </p:blipFill>
        <p:spPr>
          <a:xfrm>
            <a:off x="6429710" y="1099153"/>
            <a:ext cx="5620623" cy="29537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heel(1)">
                                      <p:cBhvr>
                                        <p:cTn id="7"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METODE PENELITIAN</a:t>
            </a:r>
            <a:endParaRPr lang="ru-RU" dirty="0"/>
          </a:p>
        </p:txBody>
      </p:sp>
      <p:sp>
        <p:nvSpPr>
          <p:cNvPr id="6" name="Text Placeholder 5"/>
          <p:cNvSpPr>
            <a:spLocks noGrp="1"/>
          </p:cNvSpPr>
          <p:nvPr>
            <p:ph type="body" sz="quarter" idx="16"/>
          </p:nvPr>
        </p:nvSpPr>
        <p:spPr/>
        <p:txBody>
          <a:bodyPr/>
          <a:lstStyle/>
          <a:p>
            <a:r>
              <a:rPr lang="en-US" dirty="0" err="1"/>
              <a:t>Metode</a:t>
            </a:r>
            <a:r>
              <a:rPr lang="en-US" dirty="0"/>
              <a:t> </a:t>
            </a:r>
            <a:r>
              <a:rPr lang="en-US" dirty="0" err="1"/>
              <a:t>penelitian</a:t>
            </a:r>
            <a:r>
              <a:rPr lang="en-US" dirty="0"/>
              <a:t> </a:t>
            </a:r>
            <a:r>
              <a:rPr lang="en-US" dirty="0" err="1"/>
              <a:t>terdiri</a:t>
            </a:r>
            <a:r>
              <a:rPr lang="en-US" dirty="0"/>
              <a:t> </a:t>
            </a:r>
            <a:r>
              <a:rPr lang="en-US" dirty="0" err="1"/>
              <a:t>dari</a:t>
            </a:r>
            <a:r>
              <a:rPr lang="en-US" dirty="0"/>
              <a:t> </a:t>
            </a:r>
            <a:r>
              <a:rPr lang="en-US" dirty="0" err="1"/>
              <a:t>pendekatan</a:t>
            </a:r>
            <a:r>
              <a:rPr lang="en-US" dirty="0"/>
              <a:t> </a:t>
            </a:r>
            <a:r>
              <a:rPr lang="en-US" dirty="0" err="1"/>
              <a:t>penelitian</a:t>
            </a:r>
            <a:r>
              <a:rPr lang="en-US" dirty="0"/>
              <a:t>, </a:t>
            </a:r>
            <a:r>
              <a:rPr lang="en-US" dirty="0" err="1"/>
              <a:t>tempat</a:t>
            </a:r>
            <a:r>
              <a:rPr lang="en-US" dirty="0"/>
              <a:t> dan </a:t>
            </a:r>
            <a:r>
              <a:rPr lang="en-US" dirty="0" err="1"/>
              <a:t>waktu</a:t>
            </a:r>
            <a:r>
              <a:rPr lang="en-US" dirty="0"/>
              <a:t> </a:t>
            </a:r>
            <a:r>
              <a:rPr lang="en-US" dirty="0" err="1"/>
              <a:t>penelitian</a:t>
            </a:r>
            <a:r>
              <a:rPr lang="en-US" dirty="0"/>
              <a:t>, </a:t>
            </a:r>
            <a:r>
              <a:rPr lang="en-US" dirty="0" err="1"/>
              <a:t>populasi</a:t>
            </a:r>
            <a:r>
              <a:rPr lang="en-US" dirty="0"/>
              <a:t> dan </a:t>
            </a:r>
            <a:r>
              <a:rPr lang="en-US" dirty="0" err="1"/>
              <a:t>sampel</a:t>
            </a:r>
            <a:r>
              <a:rPr lang="en-US" dirty="0"/>
              <a:t>, </a:t>
            </a:r>
            <a:r>
              <a:rPr lang="en-US" dirty="0" err="1"/>
              <a:t>pengumpulan</a:t>
            </a:r>
            <a:r>
              <a:rPr lang="en-US" dirty="0"/>
              <a:t> data, dan </a:t>
            </a:r>
            <a:r>
              <a:rPr lang="en-US" dirty="0" err="1"/>
              <a:t>analisis</a:t>
            </a:r>
            <a:r>
              <a:rPr lang="en-US" dirty="0"/>
              <a:t> data.</a:t>
            </a:r>
            <a:endParaRPr lang="ru-RU" dirty="0"/>
          </a:p>
        </p:txBody>
      </p:sp>
      <p:sp>
        <p:nvSpPr>
          <p:cNvPr id="3" name="Text Placeholder 2"/>
          <p:cNvSpPr>
            <a:spLocks noGrp="1"/>
          </p:cNvSpPr>
          <p:nvPr>
            <p:ph type="body" idx="1"/>
          </p:nvPr>
        </p:nvSpPr>
        <p:spPr/>
        <p:txBody>
          <a:bodyPr>
            <a:normAutofit/>
          </a:bodyPr>
          <a:lstStyle/>
          <a:p>
            <a:r>
              <a:rPr lang="en-US" sz="1800" dirty="0"/>
              <a:t>PENDEKATAN PENELITIAN</a:t>
            </a:r>
            <a:endParaRPr lang="ru-RU" sz="1800" dirty="0"/>
          </a:p>
        </p:txBody>
      </p:sp>
      <p:sp>
        <p:nvSpPr>
          <p:cNvPr id="7" name="Text Placeholder 6"/>
          <p:cNvSpPr>
            <a:spLocks noGrp="1"/>
          </p:cNvSpPr>
          <p:nvPr>
            <p:ph type="body" idx="20"/>
          </p:nvPr>
        </p:nvSpPr>
        <p:spPr>
          <a:xfrm>
            <a:off x="811311" y="3294244"/>
            <a:ext cx="4876924" cy="2681553"/>
          </a:xfrm>
        </p:spPr>
        <p:txBody>
          <a:bodyPr>
            <a:normAutofit lnSpcReduction="10000"/>
          </a:bodyPr>
          <a:lstStyle/>
          <a:p>
            <a:pPr algn="just"/>
            <a:r>
              <a:rPr lang="id-ID" sz="1800" dirty="0">
                <a:solidFill>
                  <a:schemeClr val="tx1">
                    <a:lumMod val="85000"/>
                    <a:lumOff val="15000"/>
                  </a:schemeClr>
                </a:solidFill>
                <a:effectLst/>
                <a:ea typeface="Calibri" panose="020F0502020204030204" pitchFamily="34" charset="0"/>
              </a:rPr>
              <a:t>Metode penelitian yang digunakan pada studi kami adalah deskriptif kualitatif.</a:t>
            </a:r>
            <a:r>
              <a:rPr lang="en-US" sz="1800" dirty="0">
                <a:solidFill>
                  <a:schemeClr val="tx1">
                    <a:lumMod val="85000"/>
                    <a:lumOff val="15000"/>
                  </a:schemeClr>
                </a:solidFill>
                <a:effectLst/>
                <a:ea typeface="Calibri" panose="020F0502020204030204" pitchFamily="34" charset="0"/>
              </a:rPr>
              <a:t> </a:t>
            </a:r>
            <a:r>
              <a:rPr lang="id-ID" sz="1800" dirty="0">
                <a:solidFill>
                  <a:schemeClr val="tx1">
                    <a:lumMod val="85000"/>
                    <a:lumOff val="15000"/>
                  </a:schemeClr>
                </a:solidFill>
                <a:effectLst/>
                <a:ea typeface="Calibri" panose="020F0502020204030204" pitchFamily="34" charset="0"/>
              </a:rPr>
              <a:t>Kami menggunakan pendekatan ini untuk mengetahui permasalahan yang terjadi di lapangan terkait dengan pembelajaran fisika di era </a:t>
            </a:r>
            <a:r>
              <a:rPr lang="id-ID" sz="1800" i="1" dirty="0">
                <a:solidFill>
                  <a:schemeClr val="tx1">
                    <a:lumMod val="85000"/>
                    <a:lumOff val="15000"/>
                  </a:schemeClr>
                </a:solidFill>
                <a:effectLst/>
                <a:ea typeface="Calibri" panose="020F0502020204030204" pitchFamily="34" charset="0"/>
              </a:rPr>
              <a:t>new normal</a:t>
            </a:r>
            <a:r>
              <a:rPr lang="id-ID" sz="1800" dirty="0">
                <a:solidFill>
                  <a:schemeClr val="tx1">
                    <a:lumMod val="85000"/>
                    <a:lumOff val="15000"/>
                  </a:schemeClr>
                </a:solidFill>
                <a:effectLst/>
                <a:ea typeface="Calibri" panose="020F0502020204030204" pitchFamily="34" charset="0"/>
              </a:rPr>
              <a:t>. Selain itu, kami merumuskan solusinya dengan desain pembelajaran berbasis potensi lokal di Papua untuk menjawab tantangan permasalahan yang kami temukan di lapangan</a:t>
            </a:r>
            <a:r>
              <a:rPr lang="id-ID" sz="1600" dirty="0">
                <a:solidFill>
                  <a:schemeClr val="tx1">
                    <a:lumMod val="85000"/>
                    <a:lumOff val="15000"/>
                  </a:schemeClr>
                </a:solidFill>
                <a:effectLst/>
                <a:ea typeface="Calibri" panose="020F0502020204030204" pitchFamily="34" charset="0"/>
              </a:rPr>
              <a:t>.</a:t>
            </a:r>
            <a:endParaRPr lang="ru-RU" sz="1200" dirty="0">
              <a:solidFill>
                <a:schemeClr val="tx1">
                  <a:lumMod val="85000"/>
                  <a:lumOff val="15000"/>
                </a:schemeClr>
              </a:solidFill>
            </a:endParaRPr>
          </a:p>
        </p:txBody>
      </p:sp>
      <p:sp>
        <p:nvSpPr>
          <p:cNvPr id="8" name="Text Placeholder 7"/>
          <p:cNvSpPr>
            <a:spLocks noGrp="1"/>
          </p:cNvSpPr>
          <p:nvPr>
            <p:ph type="body" idx="18"/>
          </p:nvPr>
        </p:nvSpPr>
        <p:spPr>
          <a:xfrm>
            <a:off x="6270260" y="2959593"/>
            <a:ext cx="4183650" cy="365125"/>
          </a:xfrm>
        </p:spPr>
        <p:txBody>
          <a:bodyPr>
            <a:normAutofit/>
          </a:bodyPr>
          <a:lstStyle/>
          <a:p>
            <a:r>
              <a:rPr lang="en-US" sz="1800" dirty="0"/>
              <a:t>TEMPAT DAN WAKTU PENELITIAN</a:t>
            </a:r>
            <a:endParaRPr lang="ru-RU" sz="1800" dirty="0"/>
          </a:p>
        </p:txBody>
      </p:sp>
      <p:sp>
        <p:nvSpPr>
          <p:cNvPr id="17" name="Text Placeholder 16"/>
          <p:cNvSpPr>
            <a:spLocks noGrp="1"/>
          </p:cNvSpPr>
          <p:nvPr>
            <p:ph type="body" sz="quarter" idx="21"/>
          </p:nvPr>
        </p:nvSpPr>
        <p:spPr>
          <a:xfrm>
            <a:off x="6078760" y="3294244"/>
            <a:ext cx="4913090" cy="2887699"/>
          </a:xfrm>
        </p:spPr>
        <p:txBody>
          <a:bodyPr>
            <a:normAutofit/>
          </a:bodyPr>
          <a:lstStyle/>
          <a:p>
            <a:pPr algn="just"/>
            <a:r>
              <a:rPr lang="id-ID" sz="1800" dirty="0">
                <a:solidFill>
                  <a:schemeClr val="tx1">
                    <a:lumMod val="85000"/>
                    <a:lumOff val="15000"/>
                  </a:schemeClr>
                </a:solidFill>
                <a:effectLst/>
                <a:ea typeface="Calibri" panose="020F0502020204030204" pitchFamily="34" charset="0"/>
              </a:rPr>
              <a:t>Tempat penelitian kami berlokasi di beberapa instansi pendidikan </a:t>
            </a:r>
            <a:r>
              <a:rPr lang="en-US" sz="1800" dirty="0" err="1" smtClean="0">
                <a:solidFill>
                  <a:schemeClr val="tx1">
                    <a:lumMod val="85000"/>
                    <a:lumOff val="15000"/>
                  </a:schemeClr>
                </a:solidFill>
                <a:effectLst/>
                <a:ea typeface="Calibri" panose="020F0502020204030204" pitchFamily="34" charset="0"/>
              </a:rPr>
              <a:t>atau</a:t>
            </a:r>
            <a:r>
              <a:rPr lang="id-ID" sz="1800" dirty="0" smtClean="0">
                <a:solidFill>
                  <a:schemeClr val="tx1">
                    <a:lumMod val="85000"/>
                    <a:lumOff val="15000"/>
                  </a:schemeClr>
                </a:solidFill>
                <a:effectLst/>
                <a:ea typeface="Calibri" panose="020F0502020204030204" pitchFamily="34" charset="0"/>
              </a:rPr>
              <a:t> </a:t>
            </a:r>
            <a:r>
              <a:rPr lang="id-ID" sz="1800" dirty="0">
                <a:solidFill>
                  <a:schemeClr val="tx1">
                    <a:lumMod val="85000"/>
                    <a:lumOff val="15000"/>
                  </a:schemeClr>
                </a:solidFill>
                <a:effectLst/>
                <a:ea typeface="Calibri" panose="020F0502020204030204" pitchFamily="34" charset="0"/>
              </a:rPr>
              <a:t>sekolah di Papua dari jenjang sekolah menengah pertama, sekolah menengah atas, dan universitas. Pada jenjang SMP, kami memilih SMP N 5 Jayapura. Pada jenjang SMA, lokasi penelitian kami bertempat di SMA Pembangunan V Yappis. Pada jenjang universitas, Universitas </a:t>
            </a:r>
            <a:r>
              <a:rPr lang="id-ID" sz="1800" dirty="0" smtClean="0">
                <a:solidFill>
                  <a:schemeClr val="tx1">
                    <a:lumMod val="85000"/>
                    <a:lumOff val="15000"/>
                  </a:schemeClr>
                </a:solidFill>
                <a:effectLst/>
                <a:ea typeface="Calibri" panose="020F0502020204030204" pitchFamily="34" charset="0"/>
              </a:rPr>
              <a:t>Cend</a:t>
            </a:r>
            <a:r>
              <a:rPr lang="en-US" sz="1800" dirty="0" smtClean="0">
                <a:solidFill>
                  <a:schemeClr val="tx1">
                    <a:lumMod val="85000"/>
                    <a:lumOff val="15000"/>
                  </a:schemeClr>
                </a:solidFill>
                <a:effectLst/>
                <a:ea typeface="Calibri" panose="020F0502020204030204" pitchFamily="34" charset="0"/>
              </a:rPr>
              <a:t>e</a:t>
            </a:r>
            <a:r>
              <a:rPr lang="id-ID" sz="1800" dirty="0" smtClean="0">
                <a:solidFill>
                  <a:schemeClr val="tx1">
                    <a:lumMod val="85000"/>
                    <a:lumOff val="15000"/>
                  </a:schemeClr>
                </a:solidFill>
                <a:effectLst/>
                <a:ea typeface="Calibri" panose="020F0502020204030204" pitchFamily="34" charset="0"/>
              </a:rPr>
              <a:t>rawasih </a:t>
            </a:r>
            <a:r>
              <a:rPr lang="id-ID" sz="1800" dirty="0">
                <a:solidFill>
                  <a:schemeClr val="tx1">
                    <a:lumMod val="85000"/>
                    <a:lumOff val="15000"/>
                  </a:schemeClr>
                </a:solidFill>
                <a:effectLst/>
                <a:ea typeface="Calibri" panose="020F0502020204030204" pitchFamily="34" charset="0"/>
              </a:rPr>
              <a:t>menjadi tujuan lokasi penelitian kami.</a:t>
            </a:r>
            <a:endParaRPr lang="ru-RU" sz="1800" dirty="0">
              <a:solidFill>
                <a:schemeClr val="tx1">
                  <a:lumMod val="85000"/>
                  <a:lumOff val="15000"/>
                </a:schemeClr>
              </a:solidFill>
            </a:endParaRPr>
          </a:p>
        </p:txBody>
      </p:sp>
      <p:sp>
        <p:nvSpPr>
          <p:cNvPr id="5" name="Slide Number Placeholder 4"/>
          <p:cNvSpPr>
            <a:spLocks noGrp="1"/>
          </p:cNvSpPr>
          <p:nvPr>
            <p:ph type="sldNum" sz="quarter" idx="12"/>
          </p:nvPr>
        </p:nvSpPr>
        <p:spPr/>
        <p:txBody>
          <a:bodyPr/>
          <a:lstStyle/>
          <a:p>
            <a:fld id="{D495E168-DA5E-4888-8D8A-92B118324C14}" type="slidenum">
              <a:rPr lang="ru-RU" smtClean="0"/>
              <a:t>5</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1000"/>
                                        <p:tgtEl>
                                          <p:spTgt spid="17">
                                            <p:txEl>
                                              <p:pRg st="0" end="0"/>
                                            </p:txEl>
                                          </p:spTgt>
                                        </p:tgtEl>
                                      </p:cBhvr>
                                    </p:animEffect>
                                    <p:anim calcmode="lin" valueType="num">
                                      <p:cBhvr>
                                        <p:cTn id="3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METODE PENELITIAN</a:t>
            </a:r>
            <a:endParaRPr lang="ru-RU" dirty="0"/>
          </a:p>
        </p:txBody>
      </p:sp>
      <p:sp>
        <p:nvSpPr>
          <p:cNvPr id="6" name="Text Placeholder 5"/>
          <p:cNvSpPr>
            <a:spLocks noGrp="1"/>
          </p:cNvSpPr>
          <p:nvPr>
            <p:ph type="body" sz="quarter" idx="16"/>
          </p:nvPr>
        </p:nvSpPr>
        <p:spPr/>
        <p:txBody>
          <a:bodyPr/>
          <a:lstStyle/>
          <a:p>
            <a:r>
              <a:rPr lang="en-US" dirty="0" err="1"/>
              <a:t>Metode</a:t>
            </a:r>
            <a:r>
              <a:rPr lang="en-US" dirty="0"/>
              <a:t> </a:t>
            </a:r>
            <a:r>
              <a:rPr lang="en-US" dirty="0" err="1"/>
              <a:t>penelitian</a:t>
            </a:r>
            <a:r>
              <a:rPr lang="en-US" dirty="0"/>
              <a:t> </a:t>
            </a:r>
            <a:r>
              <a:rPr lang="en-US" dirty="0" err="1"/>
              <a:t>terdiri</a:t>
            </a:r>
            <a:r>
              <a:rPr lang="en-US" dirty="0"/>
              <a:t> </a:t>
            </a:r>
            <a:r>
              <a:rPr lang="en-US" dirty="0" err="1"/>
              <a:t>dari</a:t>
            </a:r>
            <a:r>
              <a:rPr lang="en-US" dirty="0"/>
              <a:t> </a:t>
            </a:r>
            <a:r>
              <a:rPr lang="en-US" dirty="0" err="1"/>
              <a:t>pendekatan</a:t>
            </a:r>
            <a:r>
              <a:rPr lang="en-US" dirty="0"/>
              <a:t> </a:t>
            </a:r>
            <a:r>
              <a:rPr lang="en-US" dirty="0" err="1"/>
              <a:t>penelitian</a:t>
            </a:r>
            <a:r>
              <a:rPr lang="en-US" dirty="0"/>
              <a:t>, </a:t>
            </a:r>
            <a:r>
              <a:rPr lang="en-US" dirty="0" err="1"/>
              <a:t>tempat</a:t>
            </a:r>
            <a:r>
              <a:rPr lang="en-US" dirty="0"/>
              <a:t> dan </a:t>
            </a:r>
            <a:r>
              <a:rPr lang="en-US" dirty="0" err="1"/>
              <a:t>waktu</a:t>
            </a:r>
            <a:r>
              <a:rPr lang="en-US" dirty="0"/>
              <a:t> </a:t>
            </a:r>
            <a:r>
              <a:rPr lang="en-US" dirty="0" err="1"/>
              <a:t>penelitian</a:t>
            </a:r>
            <a:r>
              <a:rPr lang="en-US" dirty="0"/>
              <a:t>, </a:t>
            </a:r>
            <a:r>
              <a:rPr lang="en-US" dirty="0" err="1"/>
              <a:t>populasi</a:t>
            </a:r>
            <a:r>
              <a:rPr lang="en-US" dirty="0"/>
              <a:t> dan </a:t>
            </a:r>
            <a:r>
              <a:rPr lang="en-US" dirty="0" err="1"/>
              <a:t>sampel</a:t>
            </a:r>
            <a:r>
              <a:rPr lang="en-US" dirty="0"/>
              <a:t>, </a:t>
            </a:r>
            <a:r>
              <a:rPr lang="en-US" dirty="0" err="1"/>
              <a:t>pengumpulan</a:t>
            </a:r>
            <a:r>
              <a:rPr lang="en-US" dirty="0"/>
              <a:t> data, dan </a:t>
            </a:r>
            <a:r>
              <a:rPr lang="en-US" dirty="0" err="1"/>
              <a:t>analisis</a:t>
            </a:r>
            <a:r>
              <a:rPr lang="en-US" dirty="0"/>
              <a:t> data.</a:t>
            </a:r>
            <a:endParaRPr lang="ru-RU" dirty="0"/>
          </a:p>
        </p:txBody>
      </p:sp>
      <p:sp>
        <p:nvSpPr>
          <p:cNvPr id="8" name="Text Placeholder 7"/>
          <p:cNvSpPr>
            <a:spLocks noGrp="1"/>
          </p:cNvSpPr>
          <p:nvPr>
            <p:ph type="body" idx="18"/>
          </p:nvPr>
        </p:nvSpPr>
        <p:spPr>
          <a:xfrm>
            <a:off x="5832110" y="2959593"/>
            <a:ext cx="4183650" cy="365125"/>
          </a:xfrm>
        </p:spPr>
        <p:txBody>
          <a:bodyPr>
            <a:normAutofit/>
          </a:bodyPr>
          <a:lstStyle/>
          <a:p>
            <a:r>
              <a:rPr lang="en-US" sz="1800" dirty="0"/>
              <a:t>PENGUMPULAN DATA</a:t>
            </a:r>
            <a:endParaRPr lang="ru-RU" sz="1800" dirty="0"/>
          </a:p>
        </p:txBody>
      </p:sp>
      <p:sp>
        <p:nvSpPr>
          <p:cNvPr id="17" name="Text Placeholder 16"/>
          <p:cNvSpPr>
            <a:spLocks noGrp="1"/>
          </p:cNvSpPr>
          <p:nvPr>
            <p:ph type="body" sz="quarter" idx="21"/>
          </p:nvPr>
        </p:nvSpPr>
        <p:spPr>
          <a:xfrm>
            <a:off x="5688234" y="3294244"/>
            <a:ext cx="5665565" cy="1049043"/>
          </a:xfrm>
        </p:spPr>
        <p:txBody>
          <a:bodyPr>
            <a:noAutofit/>
          </a:bodyPr>
          <a:lstStyle/>
          <a:p>
            <a:pPr algn="just"/>
            <a:r>
              <a:rPr lang="id-ID" sz="1800" dirty="0">
                <a:solidFill>
                  <a:schemeClr val="tx1">
                    <a:lumMod val="85000"/>
                    <a:lumOff val="15000"/>
                  </a:schemeClr>
                </a:solidFill>
                <a:effectLst/>
                <a:ea typeface="Calibri" panose="020F0502020204030204" pitchFamily="34" charset="0"/>
              </a:rPr>
              <a:t>Instrumen penelitian untuk mengumpulkan data dalam penelitian ini berupa lembar wawancara, lembar observasi, dan kuesioner atau angket terkait pembelajaran fisika di era </a:t>
            </a:r>
            <a:r>
              <a:rPr lang="id-ID" sz="1800" i="1" dirty="0">
                <a:solidFill>
                  <a:schemeClr val="tx1">
                    <a:lumMod val="85000"/>
                    <a:lumOff val="15000"/>
                  </a:schemeClr>
                </a:solidFill>
                <a:effectLst/>
                <a:ea typeface="Calibri" panose="020F0502020204030204" pitchFamily="34" charset="0"/>
              </a:rPr>
              <a:t>new normal</a:t>
            </a:r>
            <a:r>
              <a:rPr lang="en-US" sz="1800" i="1" dirty="0">
                <a:solidFill>
                  <a:schemeClr val="tx1">
                    <a:lumMod val="85000"/>
                    <a:lumOff val="15000"/>
                  </a:schemeClr>
                </a:solidFill>
                <a:effectLst/>
                <a:ea typeface="Calibri" panose="020F0502020204030204" pitchFamily="34" charset="0"/>
              </a:rPr>
              <a:t>.</a:t>
            </a:r>
            <a:endParaRPr lang="ru-RU" sz="1800" dirty="0">
              <a:solidFill>
                <a:schemeClr val="tx1">
                  <a:lumMod val="85000"/>
                  <a:lumOff val="15000"/>
                </a:schemeClr>
              </a:solidFill>
            </a:endParaRPr>
          </a:p>
        </p:txBody>
      </p:sp>
      <p:sp>
        <p:nvSpPr>
          <p:cNvPr id="5" name="Slide Number Placeholder 4"/>
          <p:cNvSpPr>
            <a:spLocks noGrp="1"/>
          </p:cNvSpPr>
          <p:nvPr>
            <p:ph type="sldNum" sz="quarter" idx="12"/>
          </p:nvPr>
        </p:nvSpPr>
        <p:spPr/>
        <p:txBody>
          <a:bodyPr/>
          <a:lstStyle/>
          <a:p>
            <a:fld id="{D495E168-DA5E-4888-8D8A-92B118324C14}" type="slidenum">
              <a:rPr lang="ru-RU" smtClean="0"/>
              <a:t>6</a:t>
            </a:fld>
            <a:endParaRPr lang="ru-RU" dirty="0"/>
          </a:p>
        </p:txBody>
      </p:sp>
      <p:sp>
        <p:nvSpPr>
          <p:cNvPr id="10" name="Text Placeholder 2"/>
          <p:cNvSpPr txBox="1"/>
          <p:nvPr/>
        </p:nvSpPr>
        <p:spPr>
          <a:xfrm>
            <a:off x="1169400" y="2959593"/>
            <a:ext cx="41836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a:t>POPULASI DAN SAMPEL</a:t>
            </a:r>
            <a:endParaRPr lang="ru-RU" sz="1800" dirty="0"/>
          </a:p>
        </p:txBody>
      </p:sp>
      <p:sp>
        <p:nvSpPr>
          <p:cNvPr id="12" name="Text Placeholder 6"/>
          <p:cNvSpPr txBox="1"/>
          <p:nvPr/>
        </p:nvSpPr>
        <p:spPr>
          <a:xfrm>
            <a:off x="1078011" y="3373929"/>
            <a:ext cx="4275039" cy="3348843"/>
          </a:xfrm>
          <a:prstGeom prst="rect">
            <a:avLst/>
          </a:prstGeom>
        </p:spPr>
        <p:txBody>
          <a:bodyPr vert="horz" lIns="91440" tIns="45720" rIns="91440" bIns="45720" rtlCol="0">
            <a:normAutofit fontScale="70000" lnSpcReduction="20000"/>
          </a:bodyPr>
          <a:lstStyle>
            <a:lvl1pPr marL="179705" indent="-179705" algn="l" defTabSz="914400" rtl="0" eaLnBrk="1" latinLnBrk="0" hangingPunct="1">
              <a:lnSpc>
                <a:spcPct val="90000"/>
              </a:lnSpc>
              <a:spcBef>
                <a:spcPts val="600"/>
              </a:spcBef>
              <a:buClr>
                <a:schemeClr val="accent3"/>
              </a:buClr>
              <a:buFont typeface="Arial" panose="020B0604020202020204" pitchFamily="34" charset="0"/>
              <a:buChar char="•"/>
              <a:defRPr sz="1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600" dirty="0">
                <a:solidFill>
                  <a:schemeClr val="tx1">
                    <a:lumMod val="85000"/>
                    <a:lumOff val="15000"/>
                  </a:schemeClr>
                </a:solidFill>
                <a:effectLst/>
                <a:ea typeface="Calibri" panose="020F0502020204030204" pitchFamily="34" charset="0"/>
              </a:rPr>
              <a:t>Populasi penelitian adalah seluruh peserta didik di jenjang sekolah dasar, sekolah menengah pertama, sekolah menengah atas, dan universitas di Papua, Indonesia</a:t>
            </a:r>
            <a:r>
              <a:rPr lang="en-US" sz="2600" dirty="0">
                <a:solidFill>
                  <a:schemeClr val="tx1">
                    <a:lumMod val="85000"/>
                    <a:lumOff val="15000"/>
                  </a:schemeClr>
                </a:solidFill>
                <a:effectLst/>
                <a:ea typeface="Calibri" panose="020F0502020204030204" pitchFamily="34" charset="0"/>
              </a:rPr>
              <a:t>.</a:t>
            </a:r>
          </a:p>
          <a:p>
            <a:pPr algn="just"/>
            <a:r>
              <a:rPr lang="id-ID" sz="2600" dirty="0">
                <a:solidFill>
                  <a:schemeClr val="tx1">
                    <a:lumMod val="85000"/>
                    <a:lumOff val="15000"/>
                  </a:schemeClr>
                </a:solidFill>
                <a:effectLst/>
                <a:ea typeface="Calibri" panose="020F0502020204030204" pitchFamily="34" charset="0"/>
              </a:rPr>
              <a:t>Kami menggunakan metode pengambilan sampel berupa teknik </a:t>
            </a:r>
            <a:r>
              <a:rPr lang="id-ID" sz="2600" i="1" dirty="0">
                <a:solidFill>
                  <a:schemeClr val="tx1">
                    <a:lumMod val="85000"/>
                    <a:lumOff val="15000"/>
                  </a:schemeClr>
                </a:solidFill>
                <a:effectLst/>
                <a:ea typeface="Calibri" panose="020F0502020204030204" pitchFamily="34" charset="0"/>
              </a:rPr>
              <a:t>purposive</a:t>
            </a:r>
            <a:r>
              <a:rPr lang="id-ID" sz="2600" dirty="0">
                <a:solidFill>
                  <a:schemeClr val="tx1">
                    <a:lumMod val="85000"/>
                    <a:lumOff val="15000"/>
                  </a:schemeClr>
                </a:solidFill>
                <a:effectLst/>
                <a:ea typeface="Calibri" panose="020F0502020204030204" pitchFamily="34" charset="0"/>
              </a:rPr>
              <a:t> </a:t>
            </a:r>
            <a:r>
              <a:rPr lang="id-ID" sz="2600" i="1" dirty="0">
                <a:solidFill>
                  <a:schemeClr val="tx1">
                    <a:lumMod val="85000"/>
                    <a:lumOff val="15000"/>
                  </a:schemeClr>
                </a:solidFill>
                <a:effectLst/>
                <a:ea typeface="Calibri" panose="020F0502020204030204" pitchFamily="34" charset="0"/>
              </a:rPr>
              <a:t>sampling </a:t>
            </a:r>
            <a:r>
              <a:rPr lang="id-ID" sz="2600" dirty="0">
                <a:solidFill>
                  <a:schemeClr val="tx1">
                    <a:lumMod val="85000"/>
                    <a:lumOff val="15000"/>
                  </a:schemeClr>
                </a:solidFill>
                <a:effectLst/>
                <a:ea typeface="Calibri" panose="020F0502020204030204" pitchFamily="34" charset="0"/>
              </a:rPr>
              <a:t>berdasarkan permasalahan yang kami temukan di lapangan.</a:t>
            </a:r>
            <a:endParaRPr lang="en-US" sz="2600" dirty="0">
              <a:solidFill>
                <a:schemeClr val="tx1">
                  <a:lumMod val="85000"/>
                  <a:lumOff val="15000"/>
                </a:schemeClr>
              </a:solidFill>
              <a:effectLst/>
              <a:ea typeface="Calibri" panose="020F0502020204030204" pitchFamily="34" charset="0"/>
            </a:endParaRPr>
          </a:p>
          <a:p>
            <a:pPr algn="just"/>
            <a:r>
              <a:rPr lang="id-ID" sz="2600" dirty="0">
                <a:solidFill>
                  <a:schemeClr val="tx1">
                    <a:lumMod val="85000"/>
                    <a:lumOff val="15000"/>
                  </a:schemeClr>
                </a:solidFill>
                <a:effectLst/>
                <a:ea typeface="Calibri" panose="020F0502020204030204" pitchFamily="34" charset="0"/>
              </a:rPr>
              <a:t>Berdasarkan hasil </a:t>
            </a:r>
            <a:r>
              <a:rPr lang="id-ID" sz="2600" i="1" dirty="0">
                <a:solidFill>
                  <a:schemeClr val="tx1">
                    <a:lumMod val="85000"/>
                    <a:lumOff val="15000"/>
                  </a:schemeClr>
                </a:solidFill>
                <a:effectLst/>
                <a:ea typeface="Calibri" panose="020F0502020204030204" pitchFamily="34" charset="0"/>
              </a:rPr>
              <a:t>sampling,</a:t>
            </a:r>
            <a:r>
              <a:rPr lang="id-ID" sz="2600" dirty="0">
                <a:solidFill>
                  <a:schemeClr val="tx1">
                    <a:lumMod val="85000"/>
                    <a:lumOff val="15000"/>
                  </a:schemeClr>
                </a:solidFill>
                <a:effectLst/>
                <a:ea typeface="Calibri" panose="020F0502020204030204" pitchFamily="34" charset="0"/>
              </a:rPr>
              <a:t> ada tiga instansi Pendidikan sebagai sampel penelitian, yaitu SMP N 5 Jayapura, SMA Pembangunan V Yappis, dan Universitas Cendrawasih</a:t>
            </a:r>
            <a:r>
              <a:rPr lang="id-ID" sz="1200" dirty="0">
                <a:solidFill>
                  <a:schemeClr val="tx1">
                    <a:lumMod val="85000"/>
                    <a:lumOff val="15000"/>
                  </a:schemeClr>
                </a:solidFill>
                <a:effectLst/>
                <a:ea typeface="Calibri" panose="020F0502020204030204" pitchFamily="34" charset="0"/>
              </a:rPr>
              <a:t>. </a:t>
            </a:r>
            <a:endParaRPr lang="ru-RU" sz="700" dirty="0">
              <a:solidFill>
                <a:schemeClr val="tx1">
                  <a:lumMod val="85000"/>
                  <a:lumOff val="15000"/>
                </a:schemeClr>
              </a:solidFill>
            </a:endParaRPr>
          </a:p>
        </p:txBody>
      </p:sp>
      <p:sp>
        <p:nvSpPr>
          <p:cNvPr id="16" name="Text Placeholder 7"/>
          <p:cNvSpPr txBox="1"/>
          <p:nvPr/>
        </p:nvSpPr>
        <p:spPr>
          <a:xfrm>
            <a:off x="5832110" y="4440151"/>
            <a:ext cx="41836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a:t>ANALISIS DATA</a:t>
            </a:r>
            <a:endParaRPr lang="ru-RU" sz="1800" dirty="0"/>
          </a:p>
        </p:txBody>
      </p:sp>
      <p:sp>
        <p:nvSpPr>
          <p:cNvPr id="18" name="Text Placeholder 16"/>
          <p:cNvSpPr txBox="1"/>
          <p:nvPr/>
        </p:nvSpPr>
        <p:spPr>
          <a:xfrm>
            <a:off x="5688233" y="4805276"/>
            <a:ext cx="5233051" cy="1621282"/>
          </a:xfrm>
          <a:prstGeom prst="rect">
            <a:avLst/>
          </a:prstGeom>
        </p:spPr>
        <p:txBody>
          <a:bodyPr vert="horz" lIns="91440" tIns="45720" rIns="91440" bIns="45720" rtlCol="0">
            <a:noAutofit/>
          </a:bodyPr>
          <a:lstStyle>
            <a:lvl1pPr marL="179705" indent="-179705" algn="l" defTabSz="914400" rtl="0" eaLnBrk="1" latinLnBrk="0" hangingPunct="1">
              <a:lnSpc>
                <a:spcPct val="90000"/>
              </a:lnSpc>
              <a:spcBef>
                <a:spcPts val="600"/>
              </a:spcBef>
              <a:buClr>
                <a:schemeClr val="accent3"/>
              </a:buClr>
              <a:buFont typeface="Arial" panose="020B0604020202020204" pitchFamily="34" charset="0"/>
              <a:buChar char="•"/>
              <a:defRPr sz="1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1800" dirty="0">
                <a:solidFill>
                  <a:schemeClr val="tx1">
                    <a:lumMod val="85000"/>
                    <a:lumOff val="15000"/>
                  </a:schemeClr>
                </a:solidFill>
                <a:effectLst/>
                <a:ea typeface="Calibri" panose="020F0502020204030204" pitchFamily="34" charset="0"/>
              </a:rPr>
              <a:t>Analisis data kami lakukan secara deskriptif kualitatif dengan beberapa tahapan, meliputi: 1) Penyusunan desain pembelajaran fisika berbasis potensi lokal di era new normal </a:t>
            </a:r>
            <a:r>
              <a:rPr lang="en-US" altLang="id-ID" sz="1800" dirty="0">
                <a:solidFill>
                  <a:schemeClr val="tx1">
                    <a:lumMod val="85000"/>
                    <a:lumOff val="15000"/>
                  </a:schemeClr>
                </a:solidFill>
                <a:effectLst/>
                <a:ea typeface="Calibri" panose="020F0502020204030204" pitchFamily="34" charset="0"/>
              </a:rPr>
              <a:t>dan</a:t>
            </a:r>
            <a:r>
              <a:rPr lang="id-ID" sz="1800" dirty="0">
                <a:solidFill>
                  <a:schemeClr val="tx1">
                    <a:lumMod val="85000"/>
                    <a:lumOff val="15000"/>
                  </a:schemeClr>
                </a:solidFill>
                <a:effectLst/>
                <a:ea typeface="Calibri" panose="020F0502020204030204" pitchFamily="34" charset="0"/>
              </a:rPr>
              <a:t> 2) Telaah desain pembelajaran fisika berbasis potensi lokal di era </a:t>
            </a:r>
            <a:r>
              <a:rPr lang="id-ID" sz="1800" i="1" dirty="0">
                <a:solidFill>
                  <a:schemeClr val="tx1">
                    <a:lumMod val="85000"/>
                    <a:lumOff val="15000"/>
                  </a:schemeClr>
                </a:solidFill>
                <a:effectLst/>
                <a:ea typeface="Calibri" panose="020F0502020204030204" pitchFamily="34" charset="0"/>
              </a:rPr>
              <a:t>new normal</a:t>
            </a:r>
            <a:r>
              <a:rPr lang="en-US" altLang="id-ID" sz="1800" i="1" dirty="0">
                <a:solidFill>
                  <a:schemeClr val="tx1">
                    <a:lumMod val="85000"/>
                    <a:lumOff val="15000"/>
                  </a:schemeClr>
                </a:solidFill>
                <a:effectLst/>
                <a:ea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1000"/>
                                        <p:tgtEl>
                                          <p:spTgt spid="17">
                                            <p:txEl>
                                              <p:pRg st="0" end="0"/>
                                            </p:txEl>
                                          </p:spTgt>
                                        </p:tgtEl>
                                      </p:cBhvr>
                                    </p:animEffect>
                                    <p:anim calcmode="lin" valueType="num">
                                      <p:cBhvr>
                                        <p:cTn id="3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1000"/>
                                        <p:tgtEl>
                                          <p:spTgt spid="16">
                                            <p:txEl>
                                              <p:pRg st="0" end="0"/>
                                            </p:txEl>
                                          </p:spTgt>
                                        </p:tgtEl>
                                      </p:cBhvr>
                                    </p:animEffect>
                                    <p:anim calcmode="lin" valueType="num">
                                      <p:cBhvr>
                                        <p:cTn id="4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1000"/>
                                        <p:tgtEl>
                                          <p:spTgt spid="18">
                                            <p:txEl>
                                              <p:pRg st="0" end="0"/>
                                            </p:txEl>
                                          </p:spTgt>
                                        </p:tgtEl>
                                      </p:cBhvr>
                                    </p:animEffect>
                                    <p:anim calcmode="lin" valueType="num">
                                      <p:cBhvr>
                                        <p:cTn id="5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83715" y="1978244"/>
            <a:ext cx="8350760" cy="365125"/>
          </a:xfrm>
        </p:spPr>
        <p:txBody>
          <a:bodyPr/>
          <a:lstStyle/>
          <a:p>
            <a:r>
              <a:rPr lang="id-ID" sz="1800" b="1" dirty="0">
                <a:effectLst/>
                <a:ea typeface="Calibri" panose="020F0502020204030204" pitchFamily="34" charset="0"/>
              </a:rPr>
              <a:t>Tabel 1. Hasil Angket tentang Pembelajaran Fisika di Era</a:t>
            </a:r>
            <a:r>
              <a:rPr lang="id-ID" sz="1800" b="1" i="1" dirty="0">
                <a:effectLst/>
                <a:ea typeface="Calibri" panose="020F0502020204030204" pitchFamily="34" charset="0"/>
              </a:rPr>
              <a:t> New Normal</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graphicFrame>
        <p:nvGraphicFramePr>
          <p:cNvPr id="8" name="Content Placeholder 7"/>
          <p:cNvGraphicFramePr>
            <a:graphicFrameLocks noGrp="1"/>
          </p:cNvGraphicFramePr>
          <p:nvPr>
            <p:ph idx="1"/>
          </p:nvPr>
        </p:nvGraphicFramePr>
        <p:xfrm>
          <a:off x="838200" y="2647795"/>
          <a:ext cx="9886953" cy="3067207"/>
        </p:xfrm>
        <a:graphic>
          <a:graphicData uri="http://schemas.openxmlformats.org/drawingml/2006/table">
            <a:tbl>
              <a:tblPr firstRow="1" firstCol="1" bandRow="1">
                <a:tableStyleId>{3B4B98B0-60AC-42C2-AFA5-B58CD77FA1E5}</a:tableStyleId>
              </a:tblPr>
              <a:tblGrid>
                <a:gridCol w="683389"/>
                <a:gridCol w="4818746"/>
                <a:gridCol w="730803"/>
                <a:gridCol w="730803"/>
                <a:gridCol w="730803"/>
                <a:gridCol w="730803"/>
                <a:gridCol w="730803"/>
                <a:gridCol w="730803"/>
              </a:tblGrid>
              <a:tr h="223835">
                <a:tc rowSpan="2">
                  <a:txBody>
                    <a:bodyPr/>
                    <a:lstStyle/>
                    <a:p>
                      <a:pPr algn="ctr">
                        <a:lnSpc>
                          <a:spcPct val="107000"/>
                        </a:lnSpc>
                        <a:spcAft>
                          <a:spcPts val="800"/>
                        </a:spcAft>
                      </a:pPr>
                      <a:r>
                        <a:rPr lang="id-ID" sz="1200">
                          <a:effectLst/>
                        </a:rPr>
                        <a:t>No.</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rowSpan="2">
                  <a:txBody>
                    <a:bodyPr/>
                    <a:lstStyle/>
                    <a:p>
                      <a:pPr algn="ctr">
                        <a:lnSpc>
                          <a:spcPct val="107000"/>
                        </a:lnSpc>
                        <a:spcAft>
                          <a:spcPts val="800"/>
                        </a:spcAft>
                      </a:pPr>
                      <a:r>
                        <a:rPr lang="id-ID" sz="1200" dirty="0">
                          <a:effectLst/>
                        </a:rPr>
                        <a:t>Indikator</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gridSpan="2">
                  <a:txBody>
                    <a:bodyPr/>
                    <a:lstStyle/>
                    <a:p>
                      <a:pPr algn="ctr">
                        <a:lnSpc>
                          <a:spcPct val="107000"/>
                        </a:lnSpc>
                        <a:spcAft>
                          <a:spcPts val="800"/>
                        </a:spcAft>
                      </a:pPr>
                      <a:r>
                        <a:rPr lang="id-ID" sz="1200">
                          <a:effectLst/>
                        </a:rPr>
                        <a:t>Rendah</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hMerge="1">
                  <a:txBody>
                    <a:bodyPr/>
                    <a:lstStyle/>
                    <a:p>
                      <a:endParaRPr lang="en-US"/>
                    </a:p>
                  </a:txBody>
                  <a:tcPr/>
                </a:tc>
                <a:tc gridSpan="2">
                  <a:txBody>
                    <a:bodyPr/>
                    <a:lstStyle/>
                    <a:p>
                      <a:pPr algn="ctr">
                        <a:lnSpc>
                          <a:spcPct val="107000"/>
                        </a:lnSpc>
                        <a:spcAft>
                          <a:spcPts val="800"/>
                        </a:spcAft>
                      </a:pPr>
                      <a:r>
                        <a:rPr lang="id-ID" sz="1200">
                          <a:effectLst/>
                        </a:rPr>
                        <a:t>Cukup</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hMerge="1">
                  <a:txBody>
                    <a:bodyPr/>
                    <a:lstStyle/>
                    <a:p>
                      <a:endParaRPr lang="en-US"/>
                    </a:p>
                  </a:txBody>
                  <a:tcPr/>
                </a:tc>
                <a:tc gridSpan="2">
                  <a:txBody>
                    <a:bodyPr/>
                    <a:lstStyle/>
                    <a:p>
                      <a:pPr algn="ctr">
                        <a:lnSpc>
                          <a:spcPct val="107000"/>
                        </a:lnSpc>
                        <a:spcAft>
                          <a:spcPts val="800"/>
                        </a:spcAft>
                      </a:pPr>
                      <a:r>
                        <a:rPr lang="id-ID" sz="1200">
                          <a:effectLst/>
                        </a:rPr>
                        <a:t>Tinggi</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hMerge="1">
                  <a:txBody>
                    <a:bodyPr/>
                    <a:lstStyle/>
                    <a:p>
                      <a:endParaRPr lang="en-US"/>
                    </a:p>
                  </a:txBody>
                  <a:tcPr/>
                </a:tc>
              </a:tr>
              <a:tr h="223835">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id-ID" sz="1200">
                          <a:effectLst/>
                        </a:rPr>
                        <a:t>n</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a:txBody>
                    <a:bodyPr/>
                    <a:lstStyle/>
                    <a:p>
                      <a:pPr algn="ctr">
                        <a:lnSpc>
                          <a:spcPct val="107000"/>
                        </a:lnSpc>
                        <a:spcAft>
                          <a:spcPts val="800"/>
                        </a:spcAft>
                      </a:pPr>
                      <a:r>
                        <a:rPr lang="id-ID" sz="1200">
                          <a:effectLst/>
                        </a:rPr>
                        <a:t>%</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a:txBody>
                    <a:bodyPr/>
                    <a:lstStyle/>
                    <a:p>
                      <a:pPr algn="ctr">
                        <a:lnSpc>
                          <a:spcPct val="107000"/>
                        </a:lnSpc>
                        <a:spcAft>
                          <a:spcPts val="800"/>
                        </a:spcAft>
                      </a:pPr>
                      <a:r>
                        <a:rPr lang="id-ID" sz="1200">
                          <a:effectLst/>
                        </a:rPr>
                        <a:t>n</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a:txBody>
                    <a:bodyPr/>
                    <a:lstStyle/>
                    <a:p>
                      <a:pPr algn="ctr">
                        <a:lnSpc>
                          <a:spcPct val="107000"/>
                        </a:lnSpc>
                        <a:spcAft>
                          <a:spcPts val="800"/>
                        </a:spcAft>
                      </a:pPr>
                      <a:r>
                        <a:rPr lang="id-ID" sz="1200">
                          <a:effectLst/>
                        </a:rPr>
                        <a:t>%</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a:txBody>
                    <a:bodyPr/>
                    <a:lstStyle/>
                    <a:p>
                      <a:pPr algn="ctr">
                        <a:lnSpc>
                          <a:spcPct val="107000"/>
                        </a:lnSpc>
                        <a:spcAft>
                          <a:spcPts val="800"/>
                        </a:spcAft>
                      </a:pPr>
                      <a:r>
                        <a:rPr lang="id-ID" sz="1200">
                          <a:effectLst/>
                        </a:rPr>
                        <a:t>n</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c>
                  <a:txBody>
                    <a:bodyPr/>
                    <a:lstStyle/>
                    <a:p>
                      <a:pPr algn="ctr">
                        <a:lnSpc>
                          <a:spcPct val="107000"/>
                        </a:lnSpc>
                        <a:spcAft>
                          <a:spcPts val="800"/>
                        </a:spcAft>
                      </a:pPr>
                      <a:r>
                        <a:rPr lang="id-ID" sz="1200">
                          <a:effectLst/>
                        </a:rPr>
                        <a:t>%</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nchor="ctr"/>
                </a:tc>
              </a:tr>
              <a:tr h="306299">
                <a:tc>
                  <a:txBody>
                    <a:bodyPr/>
                    <a:lstStyle/>
                    <a:p>
                      <a:pPr algn="ctr">
                        <a:lnSpc>
                          <a:spcPct val="107000"/>
                        </a:lnSpc>
                        <a:spcAft>
                          <a:spcPts val="800"/>
                        </a:spcAft>
                      </a:pPr>
                      <a:r>
                        <a:rPr lang="id-ID" sz="1200" dirty="0">
                          <a:effectLst/>
                        </a:rPr>
                        <a:t>1</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nSpc>
                          <a:spcPct val="107000"/>
                        </a:lnSpc>
                        <a:spcAft>
                          <a:spcPts val="800"/>
                        </a:spcAft>
                      </a:pPr>
                      <a:r>
                        <a:rPr lang="id-ID" sz="1200" dirty="0">
                          <a:effectLst/>
                        </a:rPr>
                        <a:t>Efektivitas pembelajaran fisika di era new normal</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24</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60.0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10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25.0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6</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15.0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r>
              <a:tr h="459522">
                <a:tc>
                  <a:txBody>
                    <a:bodyPr/>
                    <a:lstStyle/>
                    <a:p>
                      <a:pPr algn="ctr">
                        <a:lnSpc>
                          <a:spcPct val="107000"/>
                        </a:lnSpc>
                        <a:spcAft>
                          <a:spcPts val="800"/>
                        </a:spcAft>
                      </a:pPr>
                      <a:r>
                        <a:rPr lang="id-ID" sz="1200" dirty="0">
                          <a:effectLst/>
                        </a:rPr>
                        <a:t>2</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nSpc>
                          <a:spcPct val="107000"/>
                        </a:lnSpc>
                        <a:spcAft>
                          <a:spcPts val="800"/>
                        </a:spcAft>
                      </a:pPr>
                      <a:r>
                        <a:rPr lang="id-ID" sz="1200">
                          <a:effectLst/>
                        </a:rPr>
                        <a:t>Efisiensi strategi pembelajaran fisika yang digunakan di era new normal </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50.0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11</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27.5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9</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r>
              <a:tr h="463429">
                <a:tc>
                  <a:txBody>
                    <a:bodyPr/>
                    <a:lstStyle/>
                    <a:p>
                      <a:pPr algn="ctr">
                        <a:lnSpc>
                          <a:spcPct val="107000"/>
                        </a:lnSpc>
                        <a:spcAft>
                          <a:spcPts val="800"/>
                        </a:spcAft>
                      </a:pPr>
                      <a:r>
                        <a:rPr lang="id-ID" sz="1200" dirty="0">
                          <a:effectLst/>
                        </a:rPr>
                        <a:t>3</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nSpc>
                          <a:spcPct val="107000"/>
                        </a:lnSpc>
                        <a:spcAft>
                          <a:spcPts val="800"/>
                        </a:spcAft>
                      </a:pPr>
                      <a:r>
                        <a:rPr lang="id-ID" sz="1200">
                          <a:effectLst/>
                        </a:rPr>
                        <a:t>Tingkat kesulitan kendala yang dialami pada pembelajaran fisika di era new normal</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9</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62.5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6</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15.0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r>
              <a:tr h="463429">
                <a:tc>
                  <a:txBody>
                    <a:bodyPr/>
                    <a:lstStyle/>
                    <a:p>
                      <a:pPr algn="ctr">
                        <a:lnSpc>
                          <a:spcPct val="107000"/>
                        </a:lnSpc>
                        <a:spcAft>
                          <a:spcPts val="800"/>
                        </a:spcAft>
                      </a:pPr>
                      <a:r>
                        <a:rPr lang="id-ID" sz="1200" dirty="0">
                          <a:effectLst/>
                        </a:rPr>
                        <a:t>4</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nSpc>
                          <a:spcPct val="107000"/>
                        </a:lnSpc>
                        <a:spcAft>
                          <a:spcPts val="800"/>
                        </a:spcAft>
                      </a:pPr>
                      <a:r>
                        <a:rPr lang="id-ID" sz="1200">
                          <a:effectLst/>
                        </a:rPr>
                        <a:t>Tingkat penyelesaian kendala yang muncul pada pembelajaran fisika di era new normal</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9</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50.0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11</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27.5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r>
              <a:tr h="463429">
                <a:tc>
                  <a:txBody>
                    <a:bodyPr/>
                    <a:lstStyle/>
                    <a:p>
                      <a:pPr algn="ctr">
                        <a:lnSpc>
                          <a:spcPct val="107000"/>
                        </a:lnSpc>
                        <a:spcAft>
                          <a:spcPts val="800"/>
                        </a:spcAft>
                      </a:pPr>
                      <a:r>
                        <a:rPr lang="id-ID" sz="1200" dirty="0">
                          <a:effectLst/>
                        </a:rPr>
                        <a:t>5</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nSpc>
                          <a:spcPct val="107000"/>
                        </a:lnSpc>
                        <a:spcAft>
                          <a:spcPts val="800"/>
                        </a:spcAft>
                      </a:pPr>
                      <a:r>
                        <a:rPr lang="id-ID" sz="1200">
                          <a:effectLst/>
                        </a:rPr>
                        <a:t>Antusiasme peserta didik selama pembelajaran fisika di era new normal</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3</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7.5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9</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28</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70.0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r>
              <a:tr h="463429">
                <a:tc>
                  <a:txBody>
                    <a:bodyPr/>
                    <a:lstStyle/>
                    <a:p>
                      <a:pPr algn="ctr">
                        <a:lnSpc>
                          <a:spcPct val="107000"/>
                        </a:lnSpc>
                        <a:spcAft>
                          <a:spcPts val="800"/>
                        </a:spcAft>
                      </a:pPr>
                      <a:r>
                        <a:rPr lang="id-ID" sz="1200" dirty="0">
                          <a:effectLst/>
                        </a:rPr>
                        <a:t>6</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nSpc>
                          <a:spcPct val="107000"/>
                        </a:lnSpc>
                        <a:spcAft>
                          <a:spcPts val="800"/>
                        </a:spcAft>
                      </a:pPr>
                      <a:r>
                        <a:rPr lang="id-ID" sz="1200">
                          <a:effectLst/>
                        </a:rPr>
                        <a:t>Pemahaman konsep fisika peserta didik selama pembelajaran fisika di era new normal</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10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25.0</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21</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52.5</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a:effectLst/>
                        </a:rPr>
                        <a:t>9</a:t>
                      </a:r>
                      <a:endParaRPr lang="en-ID" sz="120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c>
                  <a:txBody>
                    <a:bodyPr/>
                    <a:lstStyle/>
                    <a:p>
                      <a:pPr algn="ctr">
                        <a:lnSpc>
                          <a:spcPct val="107000"/>
                        </a:lnSpc>
                        <a:spcAft>
                          <a:spcPts val="800"/>
                        </a:spcAft>
                      </a:pPr>
                      <a:r>
                        <a:rPr lang="id-ID" sz="1200" dirty="0">
                          <a:effectLst/>
                        </a:rPr>
                        <a:t>22.5</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89" marR="15289" marT="0" marB="0"/>
                </a:tc>
              </a:tr>
            </a:tbl>
          </a:graphicData>
        </a:graphic>
      </p:graphicFrame>
      <p:sp>
        <p:nvSpPr>
          <p:cNvPr id="5" name="Title 4"/>
          <p:cNvSpPr>
            <a:spLocks noGrp="1"/>
          </p:cNvSpPr>
          <p:nvPr>
            <p:ph type="title"/>
          </p:nvPr>
        </p:nvSpPr>
        <p:spPr/>
        <p:txBody>
          <a:bodyPr>
            <a:normAutofit/>
          </a:bodyPr>
          <a:lstStyle/>
          <a:p>
            <a:r>
              <a:rPr lang="id-ID" sz="2800" b="1" dirty="0">
                <a:effectLst/>
                <a:latin typeface="+mn-lt"/>
                <a:ea typeface="Calibri" panose="020F0502020204030204" pitchFamily="34" charset="0"/>
              </a:rPr>
              <a:t>HASIL ANGKET TENTANG PEMBELAJARAN FISIKA DI ERA </a:t>
            </a:r>
            <a:r>
              <a:rPr lang="id-ID" sz="2800" b="1" i="1" dirty="0">
                <a:effectLst/>
                <a:latin typeface="+mn-lt"/>
                <a:ea typeface="Calibri" panose="020F0502020204030204" pitchFamily="34" charset="0"/>
              </a:rPr>
              <a:t>NEW NORMAL</a:t>
            </a:r>
            <a:endParaRPr lang="id-ID" sz="54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8</a:t>
            </a:fld>
            <a:endParaRPr lang="ru-RU" dirty="0"/>
          </a:p>
        </p:txBody>
      </p:sp>
      <p:sp>
        <p:nvSpPr>
          <p:cNvPr id="4" name="Content Placeholder 3"/>
          <p:cNvSpPr>
            <a:spLocks noGrp="1"/>
          </p:cNvSpPr>
          <p:nvPr>
            <p:ph idx="1"/>
          </p:nvPr>
        </p:nvSpPr>
        <p:spPr/>
        <p:txBody>
          <a:bodyPr/>
          <a:lstStyle/>
          <a:p>
            <a:pPr algn="just">
              <a:spcAft>
                <a:spcPts val="800"/>
              </a:spcAft>
            </a:pPr>
            <a:r>
              <a:rPr lang="id-ID" sz="1800" dirty="0">
                <a:solidFill>
                  <a:schemeClr val="tx1">
                    <a:lumMod val="85000"/>
                    <a:lumOff val="15000"/>
                  </a:schemeClr>
                </a:solidFill>
                <a:effectLst/>
                <a:ea typeface="Calibri" panose="020F0502020204030204" pitchFamily="34" charset="0"/>
              </a:rPr>
              <a:t>“Pembelajaran di era pandemi ini adalah pembelajaran daring dan luring. Di SMPN 5 Jayapura, tidak semua siswa memiliki akses internet. Ada beberapa kategori akses di sini: pelajar yang tidak memiliki ponsel, pelajar yang memiliki ponsel tetapi bukan Android, pelajar yang memiliki ponsel Android tetapi tidak memiliki paket data internet, dan pelajar yang memiliki ponsel Android dan paket data internet. Kami menggunakan Jitsi Meet untuk </a:t>
            </a:r>
            <a:r>
              <a:rPr lang="en-US" sz="1800" dirty="0" err="1" smtClean="0">
                <a:solidFill>
                  <a:schemeClr val="tx1">
                    <a:lumMod val="85000"/>
                    <a:lumOff val="15000"/>
                  </a:schemeClr>
                </a:solidFill>
                <a:effectLst/>
                <a:ea typeface="Calibri" panose="020F0502020204030204" pitchFamily="34" charset="0"/>
              </a:rPr>
              <a:t>pembelajaran</a:t>
            </a:r>
            <a:r>
              <a:rPr lang="id-ID" sz="1800" dirty="0" smtClean="0">
                <a:solidFill>
                  <a:schemeClr val="tx1">
                    <a:lumMod val="85000"/>
                    <a:lumOff val="15000"/>
                  </a:schemeClr>
                </a:solidFill>
                <a:effectLst/>
                <a:ea typeface="Calibri" panose="020F0502020204030204" pitchFamily="34" charset="0"/>
              </a:rPr>
              <a:t> </a:t>
            </a:r>
            <a:r>
              <a:rPr lang="id-ID" sz="1800" dirty="0">
                <a:solidFill>
                  <a:schemeClr val="tx1">
                    <a:lumMod val="85000"/>
                    <a:lumOff val="15000"/>
                  </a:schemeClr>
                </a:solidFill>
                <a:effectLst/>
                <a:ea typeface="Calibri" panose="020F0502020204030204" pitchFamily="34" charset="0"/>
              </a:rPr>
              <a:t>daring, Google Classroom untuk tugas, dan Google </a:t>
            </a:r>
            <a:r>
              <a:rPr lang="en-US" sz="1800" dirty="0" smtClean="0">
                <a:solidFill>
                  <a:schemeClr val="tx1">
                    <a:lumMod val="85000"/>
                    <a:lumOff val="15000"/>
                  </a:schemeClr>
                </a:solidFill>
                <a:effectLst/>
                <a:ea typeface="Calibri" panose="020F0502020204030204" pitchFamily="34" charset="0"/>
              </a:rPr>
              <a:t>Form</a:t>
            </a:r>
            <a:r>
              <a:rPr lang="id-ID" sz="1800" dirty="0" smtClean="0">
                <a:solidFill>
                  <a:schemeClr val="tx1">
                    <a:lumMod val="85000"/>
                    <a:lumOff val="15000"/>
                  </a:schemeClr>
                </a:solidFill>
                <a:effectLst/>
                <a:ea typeface="Calibri" panose="020F0502020204030204" pitchFamily="34" charset="0"/>
              </a:rPr>
              <a:t> </a:t>
            </a:r>
            <a:r>
              <a:rPr lang="id-ID" sz="1800" dirty="0">
                <a:solidFill>
                  <a:schemeClr val="tx1">
                    <a:lumMod val="85000"/>
                    <a:lumOff val="15000"/>
                  </a:schemeClr>
                </a:solidFill>
                <a:effectLst/>
                <a:ea typeface="Calibri" panose="020F0502020204030204" pitchFamily="34" charset="0"/>
              </a:rPr>
              <a:t>untuk tes formatif. Fasilitas terbatas dan kemampuan anak-anak untuk menggunakan aplikasi. Strategi pembelajaran kami sekarang adalah pembelajaran berbasis Powerpoint. Pemahaman konsep siswa belum optimal. Siswa tidak membuka buku referensi. Pembelajaran di sekolah kami terkadang mengaitkan dengan potensi lokal melalui observasi sekitar rumah peserta didik. Kami menugaskan mereka untuk mengamati tumbuhan-tumbuhan di hutan saat mereka membantu orangtua bekerja. Contohnya, kami meminta mereka mengamati gerak putri malu dan hubungannya dengan konsep gerak tumbuhan. </a:t>
            </a:r>
            <a:r>
              <a:rPr lang="en-US" altLang="id-ID" sz="1800" dirty="0">
                <a:solidFill>
                  <a:schemeClr val="tx1">
                    <a:lumMod val="85000"/>
                    <a:lumOff val="15000"/>
                  </a:schemeClr>
                </a:solidFill>
                <a:effectLst/>
                <a:ea typeface="Calibri" panose="020F0502020204030204" pitchFamily="34" charset="0"/>
              </a:rPr>
              <a:t>Selain itu, ada beberapa potensi lokal terkait pembelajaran fisika yang sudah diteliti secara empiris, misalnya budaya Bakar Batu, tradisi suku Malind, dan membangun rumah ke arah mata angin utara-selatan. potensi lokal tersebut erat hubungannya dengan konsep suhu dan kalor (Bakar Batu) dan </a:t>
            </a:r>
            <a:r>
              <a:rPr lang="en-US" altLang="id-ID" sz="1800" dirty="0" err="1">
                <a:solidFill>
                  <a:schemeClr val="tx1">
                    <a:lumMod val="85000"/>
                    <a:lumOff val="15000"/>
                  </a:schemeClr>
                </a:solidFill>
                <a:effectLst/>
                <a:ea typeface="Calibri" panose="020F0502020204030204" pitchFamily="34" charset="0"/>
              </a:rPr>
              <a:t>konsep</a:t>
            </a:r>
            <a:r>
              <a:rPr lang="en-US" altLang="id-ID" sz="1800" dirty="0">
                <a:solidFill>
                  <a:schemeClr val="tx1">
                    <a:lumMod val="85000"/>
                    <a:lumOff val="15000"/>
                  </a:schemeClr>
                </a:solidFill>
                <a:effectLst/>
                <a:ea typeface="Calibri" panose="020F0502020204030204" pitchFamily="34" charset="0"/>
              </a:rPr>
              <a:t> momentum dan </a:t>
            </a:r>
            <a:r>
              <a:rPr lang="en-US" altLang="id-ID" sz="1800" dirty="0" err="1">
                <a:solidFill>
                  <a:schemeClr val="tx1">
                    <a:lumMod val="85000"/>
                    <a:lumOff val="15000"/>
                  </a:schemeClr>
                </a:solidFill>
                <a:effectLst/>
                <a:ea typeface="Calibri" panose="020F0502020204030204" pitchFamily="34" charset="0"/>
              </a:rPr>
              <a:t>impuls</a:t>
            </a:r>
            <a:r>
              <a:rPr lang="en-US" altLang="id-ID" sz="1800" dirty="0">
                <a:solidFill>
                  <a:schemeClr val="tx1">
                    <a:lumMod val="85000"/>
                    <a:lumOff val="15000"/>
                  </a:schemeClr>
                </a:solidFill>
                <a:effectLst/>
                <a:ea typeface="Calibri" panose="020F0502020204030204" pitchFamily="34" charset="0"/>
              </a:rPr>
              <a:t> (</a:t>
            </a:r>
            <a:r>
              <a:rPr lang="en-US" altLang="id-ID" sz="1800" dirty="0" err="1">
                <a:solidFill>
                  <a:schemeClr val="tx1">
                    <a:lumMod val="85000"/>
                    <a:lumOff val="15000"/>
                  </a:schemeClr>
                </a:solidFill>
                <a:effectLst/>
                <a:ea typeface="Calibri" panose="020F0502020204030204" pitchFamily="34" charset="0"/>
              </a:rPr>
              <a:t>nelayan</a:t>
            </a:r>
            <a:r>
              <a:rPr lang="en-US" altLang="id-ID" sz="1800" dirty="0">
                <a:solidFill>
                  <a:schemeClr val="tx1">
                    <a:lumMod val="85000"/>
                    <a:lumOff val="15000"/>
                  </a:schemeClr>
                </a:solidFill>
                <a:effectLst/>
                <a:ea typeface="Calibri" panose="020F0502020204030204" pitchFamily="34" charset="0"/>
              </a:rPr>
              <a:t> </a:t>
            </a:r>
            <a:r>
              <a:rPr lang="en-US" altLang="id-ID" sz="1800" dirty="0" err="1">
                <a:solidFill>
                  <a:schemeClr val="tx1">
                    <a:lumMod val="85000"/>
                    <a:lumOff val="15000"/>
                  </a:schemeClr>
                </a:solidFill>
                <a:effectLst/>
                <a:ea typeface="Calibri" panose="020F0502020204030204" pitchFamily="34" charset="0"/>
              </a:rPr>
              <a:t>mendayung</a:t>
            </a:r>
            <a:r>
              <a:rPr lang="en-US" altLang="id-ID" sz="1800" dirty="0">
                <a:solidFill>
                  <a:schemeClr val="tx1">
                    <a:lumMod val="85000"/>
                    <a:lumOff val="15000"/>
                  </a:schemeClr>
                </a:solidFill>
                <a:effectLst/>
                <a:ea typeface="Calibri" panose="020F0502020204030204" pitchFamily="34" charset="0"/>
              </a:rPr>
              <a:t> </a:t>
            </a:r>
            <a:r>
              <a:rPr lang="en-US" altLang="id-ID" sz="1800" dirty="0" err="1" smtClean="0">
                <a:solidFill>
                  <a:schemeClr val="tx1">
                    <a:lumMod val="85000"/>
                    <a:lumOff val="15000"/>
                  </a:schemeClr>
                </a:solidFill>
                <a:effectLst/>
                <a:ea typeface="Calibri" panose="020F0502020204030204" pitchFamily="34" charset="0"/>
              </a:rPr>
              <a:t>perahu</a:t>
            </a:r>
            <a:r>
              <a:rPr lang="en-US" altLang="id-ID" sz="1800" dirty="0" smtClean="0">
                <a:solidFill>
                  <a:schemeClr val="tx1">
                    <a:lumMod val="85000"/>
                    <a:lumOff val="15000"/>
                  </a:schemeClr>
                </a:solidFill>
                <a:effectLst/>
                <a:ea typeface="Calibri" panose="020F0502020204030204" pitchFamily="34" charset="0"/>
              </a:rPr>
              <a:t> </a:t>
            </a:r>
            <a:r>
              <a:rPr lang="en-US" altLang="id-ID" sz="1800" dirty="0">
                <a:solidFill>
                  <a:schemeClr val="tx1">
                    <a:lumMod val="85000"/>
                    <a:lumOff val="15000"/>
                  </a:schemeClr>
                </a:solidFill>
                <a:effectLst/>
                <a:ea typeface="Calibri" panose="020F0502020204030204" pitchFamily="34" charset="0"/>
              </a:rPr>
              <a:t>di danau Sentani).</a:t>
            </a:r>
            <a:r>
              <a:rPr lang="id-ID" sz="1800" dirty="0">
                <a:solidFill>
                  <a:schemeClr val="tx1">
                    <a:lumMod val="85000"/>
                    <a:lumOff val="15000"/>
                  </a:schemeClr>
                </a:solidFill>
                <a:effectLst/>
                <a:ea typeface="Calibri" panose="020F0502020204030204" pitchFamily="34" charset="0"/>
              </a:rPr>
              <a:t>” </a:t>
            </a:r>
            <a:r>
              <a:rPr lang="id-ID" sz="1800" b="1" dirty="0">
                <a:solidFill>
                  <a:schemeClr val="tx1">
                    <a:lumMod val="85000"/>
                    <a:lumOff val="15000"/>
                  </a:schemeClr>
                </a:solidFill>
                <a:effectLst/>
                <a:ea typeface="Calibri" panose="020F0502020204030204" pitchFamily="34" charset="0"/>
              </a:rPr>
              <a:t>– Pendidik dari SMPN 5 Jayapura</a:t>
            </a:r>
            <a:endParaRPr lang="id-ID" dirty="0">
              <a:solidFill>
                <a:schemeClr val="tx1">
                  <a:lumMod val="85000"/>
                  <a:lumOff val="15000"/>
                </a:schemeClr>
              </a:solidFill>
            </a:endParaRPr>
          </a:p>
        </p:txBody>
      </p:sp>
      <p:sp>
        <p:nvSpPr>
          <p:cNvPr id="5" name="Title 4"/>
          <p:cNvSpPr>
            <a:spLocks noGrp="1"/>
          </p:cNvSpPr>
          <p:nvPr>
            <p:ph type="title"/>
          </p:nvPr>
        </p:nvSpPr>
        <p:spPr/>
        <p:txBody>
          <a:bodyPr>
            <a:normAutofit fontScale="90000"/>
          </a:bodyPr>
          <a:lstStyle/>
          <a:p>
            <a:r>
              <a:rPr lang="id-ID" sz="2800" dirty="0">
                <a:effectLst/>
                <a:latin typeface="+mn-lt"/>
                <a:ea typeface="Calibri" panose="020F0502020204030204" pitchFamily="34" charset="0"/>
              </a:rPr>
              <a:t>HASIL WAWANCARA TENTANG ANALISIS KEBUTUHAN PEMBELAJARAN FISIKA DI ERA </a:t>
            </a:r>
            <a:r>
              <a:rPr lang="id-ID" sz="2800" i="1" dirty="0">
                <a:effectLst/>
                <a:latin typeface="+mn-lt"/>
                <a:ea typeface="Calibri" panose="020F0502020204030204" pitchFamily="34" charset="0"/>
              </a:rPr>
              <a:t>NEW NORMAL</a:t>
            </a:r>
            <a:endParaRPr lang="id-ID" sz="72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4" name="Content Placeholder 3"/>
          <p:cNvSpPr>
            <a:spLocks noGrp="1"/>
          </p:cNvSpPr>
          <p:nvPr>
            <p:ph idx="1"/>
          </p:nvPr>
        </p:nvSpPr>
        <p:spPr>
          <a:xfrm>
            <a:off x="838200" y="1648043"/>
            <a:ext cx="10515600" cy="4855788"/>
          </a:xfrm>
        </p:spPr>
        <p:txBody>
          <a:bodyPr>
            <a:noAutofit/>
          </a:bodyPr>
          <a:lstStyle/>
          <a:p>
            <a:pPr algn="just">
              <a:lnSpc>
                <a:spcPct val="107000"/>
              </a:lnSpc>
              <a:spcAft>
                <a:spcPts val="800"/>
              </a:spcAft>
            </a:pPr>
            <a:r>
              <a:rPr lang="id-ID" sz="1800" dirty="0">
                <a:effectLst/>
                <a:ea typeface="Calibri" panose="020F0502020204030204" pitchFamily="34" charset="0"/>
                <a:cs typeface="Times New Roman" panose="02020603050405020304" pitchFamily="18" charset="0"/>
              </a:rPr>
              <a:t>“Observasi ilmiah dilakukan dengan laboratorium virtual. Kami merujuk pada aplikasi interaktif yang banyak di </a:t>
            </a:r>
            <a:r>
              <a:rPr lang="id-ID" sz="1800" i="1" dirty="0">
                <a:effectLst/>
                <a:ea typeface="Calibri" panose="020F0502020204030204" pitchFamily="34" charset="0"/>
                <a:cs typeface="Times New Roman" panose="02020603050405020304" pitchFamily="18" charset="0"/>
              </a:rPr>
              <a:t>online course</a:t>
            </a:r>
            <a:r>
              <a:rPr lang="id-ID" sz="1800" dirty="0">
                <a:effectLst/>
                <a:ea typeface="Calibri" panose="020F0502020204030204" pitchFamily="34" charset="0"/>
                <a:cs typeface="Times New Roman" panose="02020603050405020304" pitchFamily="18" charset="0"/>
              </a:rPr>
              <a:t> di internet, misalnya saja Phet. Kendala pada pembelajaran yang lebih banyak proses daring-nya ini adalah masalah kepemilikan gawai, ada tidaknya koneksi internet, dan motivasi belajar mahasiswa. Kami telah bertemu siswa di tahun pertama dan memberikan diagram alur konseptual fisika sebab angkatan baru tidak langsung ada tatap muka karena pandemi. Namun, sejak awal sudah kami tekankan bahwa pembelajaran akan lebih banyak secara daring. Mahasiswa lalu melakukan usaha untuk meminjam dan bahkan membeli gawai dan paket data internet untuk mengiktui pembelajaran. Mereka mampu menyimpulkan kerangka konseptual fiska yang diperoleh dan memahami tujuan pembelajaran dengan baik. Dengan demikian, pemahahan konsep dan antusiasme mahasiswa kami cukup tinggi. Kami menyelenggarakan pembelajaran kontekstual. Mahasiswa kami beri tugas untuk meneliti budaya lokal yang ada pada Papua, misalnya saja sains pada suku Malind, </a:t>
            </a:r>
            <a:r>
              <a:rPr lang="id-ID" sz="1800" i="1" dirty="0">
                <a:effectLst/>
                <a:ea typeface="Calibri" panose="020F0502020204030204" pitchFamily="34" charset="0"/>
                <a:cs typeface="Times New Roman" panose="02020603050405020304" pitchFamily="18" charset="0"/>
              </a:rPr>
              <a:t>mingkuen,</a:t>
            </a:r>
            <a:r>
              <a:rPr lang="id-ID" sz="1800" dirty="0">
                <a:effectLst/>
                <a:ea typeface="Calibri" panose="020F0502020204030204" pitchFamily="34" charset="0"/>
                <a:cs typeface="Times New Roman" panose="02020603050405020304" pitchFamily="18" charset="0"/>
              </a:rPr>
              <a:t> and </a:t>
            </a:r>
            <a:r>
              <a:rPr lang="id-ID" sz="1800" i="1" dirty="0">
                <a:effectLst/>
                <a:ea typeface="Calibri" panose="020F0502020204030204" pitchFamily="34" charset="0"/>
                <a:cs typeface="Times New Roman" panose="02020603050405020304" pitchFamily="18" charset="0"/>
              </a:rPr>
              <a:t>kuak</a:t>
            </a:r>
            <a:r>
              <a:rPr lang="id-ID" sz="1800" dirty="0">
                <a:effectLst/>
                <a:ea typeface="Calibri" panose="020F0502020204030204" pitchFamily="34" charset="0"/>
                <a:cs typeface="Times New Roman" panose="02020603050405020304" pitchFamily="18" charset="0"/>
              </a:rPr>
              <a:t>. Hal ini akan menstimulus kerangka konseptual fisika mereka melalui apersepsi dari jenjang pendidikan sebelumnya. Dari proyek ini, kami menemukan kasus-kasus miskonsepsi fisika. Potensi lokal dapat digunakan untuk ‘memperkaya’ sumber belajar fisika dan sebagai sarana diagnostik pemahaman konsep mahasiswa.” </a:t>
            </a:r>
            <a:r>
              <a:rPr lang="id-ID" sz="1800" b="1" dirty="0">
                <a:effectLst/>
                <a:ea typeface="Calibri" panose="020F0502020204030204" pitchFamily="34" charset="0"/>
                <a:cs typeface="Times New Roman" panose="02020603050405020304" pitchFamily="18" charset="0"/>
              </a:rPr>
              <a:t>– Pendidik dari Universitas </a:t>
            </a:r>
            <a:r>
              <a:rPr lang="id-ID" sz="1800" b="1" dirty="0" smtClean="0">
                <a:effectLst/>
                <a:ea typeface="Calibri" panose="020F0502020204030204" pitchFamily="34" charset="0"/>
                <a:cs typeface="Times New Roman" panose="02020603050405020304" pitchFamily="18" charset="0"/>
              </a:rPr>
              <a:t>Cend</a:t>
            </a:r>
            <a:r>
              <a:rPr lang="en-US" sz="1800" b="1" dirty="0" smtClean="0">
                <a:effectLst/>
                <a:ea typeface="Calibri" panose="020F0502020204030204" pitchFamily="34" charset="0"/>
                <a:cs typeface="Times New Roman" panose="02020603050405020304" pitchFamily="18" charset="0"/>
              </a:rPr>
              <a:t>e</a:t>
            </a:r>
            <a:r>
              <a:rPr lang="id-ID" sz="1800" b="1" dirty="0" smtClean="0">
                <a:effectLst/>
                <a:ea typeface="Calibri" panose="020F0502020204030204" pitchFamily="34" charset="0"/>
                <a:cs typeface="Times New Roman" panose="02020603050405020304" pitchFamily="18" charset="0"/>
              </a:rPr>
              <a:t>rawasih</a:t>
            </a:r>
            <a:endParaRPr lang="en-ID" sz="1800" dirty="0">
              <a:effectLst/>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r>
              <a:rPr lang="id-ID" sz="2800" dirty="0">
                <a:effectLst/>
                <a:latin typeface="+mn-lt"/>
                <a:ea typeface="Calibri" panose="020F0502020204030204" pitchFamily="34" charset="0"/>
              </a:rPr>
              <a:t>HASIL WAWANCARA TENTANG ANALISIS KEBUTUHAN PEMBELAJARAN FISIKA DI ERA </a:t>
            </a:r>
            <a:r>
              <a:rPr lang="id-ID" sz="2800" i="1" dirty="0">
                <a:effectLst/>
                <a:latin typeface="+mn-lt"/>
                <a:ea typeface="Calibri" panose="020F0502020204030204" pitchFamily="34" charset="0"/>
              </a:rPr>
              <a:t>NEW NORMAL</a:t>
            </a:r>
            <a:endParaRPr lang="id-ID" sz="72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{348D199A-5670-41C3-B597-8F5D050BB372}tf55923798_win32</Template>
  <TotalTime>128</TotalTime>
  <Words>1883</Words>
  <Application>Microsoft Office PowerPoint</Application>
  <PresentationFormat>Widescreen</PresentationFormat>
  <Paragraphs>159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Times New Roman</vt:lpstr>
      <vt:lpstr>Office Theme</vt:lpstr>
      <vt:lpstr>MENDESAIN PEMBELAJARAN FISIKA BERBASIS POTENSI LOKAL DI ERA NEW NORMAL</vt:lpstr>
      <vt:lpstr>BAKAR BATU ADALAH SALAH SATU POTENSI LOKAL DI PAPUA YANG MEMILIKI KETERKAITAN DENGAN KONSEP SUHU DAN KALOR</vt:lpstr>
      <vt:lpstr>LATAR BELAKANG</vt:lpstr>
      <vt:lpstr>TUJUAN PENELITIAN</vt:lpstr>
      <vt:lpstr>METODE PENELITIAN</vt:lpstr>
      <vt:lpstr>METODE PENELITIAN</vt:lpstr>
      <vt:lpstr>HASIL ANGKET TENTANG PEMBELAJARAN FISIKA DI ERA NEW NORMAL</vt:lpstr>
      <vt:lpstr>HASIL WAWANCARA TENTANG ANALISIS KEBUTUHAN PEMBELAJARAN FISIKA DI ERA NEW NORMAL</vt:lpstr>
      <vt:lpstr>HASIL WAWANCARA TENTANG ANALISIS KEBUTUHAN PEMBELAJARAN FISIKA DI ERA NEW NORMAL</vt:lpstr>
      <vt:lpstr>HASIL OBSERVASI TENTANG PROSES PEMBELAJARAN FISIKA DI ERA NEW NORMAL</vt:lpstr>
      <vt:lpstr>RENCANA DESAIN PEMBELAJARAN FISIKA BERBASIS POTENSI LOKAL DI ERA NEW NORMAL</vt:lpstr>
      <vt:lpstr>TEMUAN PENTING PENELITIAN</vt:lpstr>
      <vt:lpstr>PowerPoint Presentation</vt:lpstr>
      <vt:lpstr>PowerPoint Presentation</vt:lpstr>
      <vt:lpstr>POTENSI LOKAL DI INDONESIA</vt:lpstr>
      <vt:lpstr>POTENSI LOKAL DI INDONESIA</vt:lpstr>
      <vt:lpstr>BIG IMAGE</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MENDESAIN PEMBELAJARAN FISIKA BERBASIS POTENSI LOKAL DI ERA NEW NORMAL</dc:title>
  <dc:creator>Mayang Dwinta</dc:creator>
  <cp:lastModifiedBy>User</cp:lastModifiedBy>
  <cp:revision>39</cp:revision>
  <dcterms:created xsi:type="dcterms:W3CDTF">2020-11-08T18:21:00Z</dcterms:created>
  <dcterms:modified xsi:type="dcterms:W3CDTF">2020-11-09T10:28:08Z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KSOProductBuildVer">
    <vt:lpwstr>1033-11.2.0.9739</vt:lpwstr>
  </property>
</Properties>
</file>